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305" r:id="rId2"/>
    <p:sldId id="306" r:id="rId3"/>
    <p:sldId id="263" r:id="rId4"/>
    <p:sldId id="264" r:id="rId5"/>
    <p:sldId id="265" r:id="rId6"/>
    <p:sldId id="308" r:id="rId7"/>
    <p:sldId id="266" r:id="rId8"/>
    <p:sldId id="267" r:id="rId9"/>
    <p:sldId id="311" r:id="rId10"/>
    <p:sldId id="268" r:id="rId11"/>
    <p:sldId id="319" r:id="rId12"/>
    <p:sldId id="321" r:id="rId13"/>
    <p:sldId id="269" r:id="rId14"/>
    <p:sldId id="309" r:id="rId15"/>
    <p:sldId id="318" r:id="rId16"/>
    <p:sldId id="270" r:id="rId17"/>
    <p:sldId id="330" r:id="rId18"/>
    <p:sldId id="271" r:id="rId19"/>
    <p:sldId id="322" r:id="rId20"/>
    <p:sldId id="323" r:id="rId21"/>
    <p:sldId id="324" r:id="rId22"/>
    <p:sldId id="325" r:id="rId23"/>
    <p:sldId id="326" r:id="rId24"/>
    <p:sldId id="327" r:id="rId25"/>
    <p:sldId id="328" r:id="rId26"/>
    <p:sldId id="329" r:id="rId27"/>
    <p:sldId id="312" r:id="rId28"/>
    <p:sldId id="316" r:id="rId29"/>
    <p:sldId id="331" r:id="rId30"/>
    <p:sldId id="341" r:id="rId31"/>
    <p:sldId id="342" r:id="rId32"/>
    <p:sldId id="343" r:id="rId33"/>
    <p:sldId id="344" r:id="rId34"/>
    <p:sldId id="345" r:id="rId35"/>
    <p:sldId id="346" r:id="rId36"/>
    <p:sldId id="347" r:id="rId37"/>
    <p:sldId id="349" r:id="rId38"/>
    <p:sldId id="350" r:id="rId39"/>
    <p:sldId id="351" r:id="rId40"/>
    <p:sldId id="352" r:id="rId41"/>
    <p:sldId id="353" r:id="rId42"/>
    <p:sldId id="397" r:id="rId43"/>
    <p:sldId id="354" r:id="rId44"/>
    <p:sldId id="385" r:id="rId45"/>
    <p:sldId id="355" r:id="rId46"/>
    <p:sldId id="356" r:id="rId47"/>
    <p:sldId id="357" r:id="rId48"/>
    <p:sldId id="390" r:id="rId49"/>
    <p:sldId id="391" r:id="rId50"/>
    <p:sldId id="372" r:id="rId51"/>
    <p:sldId id="375" r:id="rId52"/>
    <p:sldId id="392" r:id="rId53"/>
    <p:sldId id="393" r:id="rId54"/>
    <p:sldId id="398" r:id="rId55"/>
    <p:sldId id="376" r:id="rId56"/>
    <p:sldId id="381" r:id="rId57"/>
    <p:sldId id="377" r:id="rId58"/>
    <p:sldId id="378" r:id="rId59"/>
    <p:sldId id="379" r:id="rId60"/>
    <p:sldId id="394" r:id="rId61"/>
    <p:sldId id="380" r:id="rId62"/>
    <p:sldId id="395" r:id="rId63"/>
    <p:sldId id="358" r:id="rId64"/>
    <p:sldId id="360" r:id="rId65"/>
    <p:sldId id="361" r:id="rId66"/>
    <p:sldId id="399" r:id="rId67"/>
    <p:sldId id="362" r:id="rId68"/>
    <p:sldId id="364" r:id="rId69"/>
    <p:sldId id="363" r:id="rId70"/>
    <p:sldId id="365" r:id="rId71"/>
    <p:sldId id="387" r:id="rId72"/>
    <p:sldId id="388" r:id="rId73"/>
    <p:sldId id="389" r:id="rId74"/>
    <p:sldId id="366" r:id="rId75"/>
    <p:sldId id="382" r:id="rId76"/>
    <p:sldId id="369" r:id="rId77"/>
    <p:sldId id="368" r:id="rId78"/>
    <p:sldId id="370" r:id="rId79"/>
    <p:sldId id="383" r:id="rId80"/>
    <p:sldId id="371" r:id="rId81"/>
    <p:sldId id="373" r:id="rId82"/>
    <p:sldId id="396" r:id="rId83"/>
    <p:sldId id="336" r:id="rId8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12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2E8B39-E7D6-400F-BBE1-16586308C884}" type="datetimeFigureOut">
              <a:rPr lang="fr-FR" smtClean="0"/>
              <a:pPr/>
              <a:t>18/05/2016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6968B5-4E29-440D-9854-FC2D7443CCB1}" type="slidenum">
              <a:rPr lang="fr-FR" smtClean="0"/>
              <a:pPr/>
              <a:t>‹N°›</a:t>
            </a:fld>
            <a:endParaRPr lang="fr-FR"/>
          </a:p>
        </p:txBody>
      </p:sp>
    </p:spTree>
    <p:extLst>
      <p:ext uri="{BB962C8B-B14F-4D97-AF65-F5344CB8AC3E}">
        <p14:creationId xmlns:p14="http://schemas.microsoft.com/office/powerpoint/2010/main" xmlns="" val="92026838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D4485-2ACB-4277-A177-7602C49C3D73}" type="datetimeFigureOut">
              <a:rPr lang="fr-FR" smtClean="0"/>
              <a:pPr/>
              <a:t>18/05/2016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75CE5-1D4F-4D1A-83B0-77A99E86E8B0}" type="slidenum">
              <a:rPr lang="fr-FR" smtClean="0"/>
              <a:pPr/>
              <a:t>‹N°›</a:t>
            </a:fld>
            <a:endParaRPr lang="fr-FR"/>
          </a:p>
        </p:txBody>
      </p:sp>
    </p:spTree>
    <p:extLst>
      <p:ext uri="{BB962C8B-B14F-4D97-AF65-F5344CB8AC3E}">
        <p14:creationId xmlns:p14="http://schemas.microsoft.com/office/powerpoint/2010/main" xmlns="" val="423085584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This talk </a:t>
            </a:r>
            <a:r>
              <a:rPr lang="fr-FR" dirty="0" err="1" smtClean="0"/>
              <a:t>will</a:t>
            </a:r>
            <a:r>
              <a:rPr lang="fr-FR" dirty="0" smtClean="0"/>
              <a:t> not </a:t>
            </a:r>
            <a:r>
              <a:rPr lang="fr-FR" dirty="0" err="1" smtClean="0"/>
              <a:t>adress</a:t>
            </a:r>
            <a:r>
              <a:rPr lang="fr-FR" dirty="0" smtClean="0"/>
              <a:t> the issue of MR </a:t>
            </a:r>
            <a:r>
              <a:rPr lang="fr-FR" dirty="0" err="1" smtClean="0"/>
              <a:t>enteroclysis</a:t>
            </a:r>
            <a:r>
              <a:rPr lang="fr-FR" dirty="0" smtClean="0"/>
              <a:t> </a:t>
            </a:r>
            <a:r>
              <a:rPr lang="fr-FR" dirty="0" err="1" smtClean="0"/>
              <a:t>although</a:t>
            </a:r>
            <a:r>
              <a:rPr lang="fr-FR" dirty="0" smtClean="0"/>
              <a:t> few </a:t>
            </a:r>
            <a:r>
              <a:rPr lang="fr-FR" dirty="0" err="1" smtClean="0"/>
              <a:t>specific</a:t>
            </a:r>
            <a:r>
              <a:rPr lang="fr-FR" dirty="0" smtClean="0"/>
              <a:t> recommandations</a:t>
            </a:r>
          </a:p>
          <a:p>
            <a:r>
              <a:rPr lang="fr-FR" dirty="0" smtClean="0"/>
              <a:t>NJ 8-10 F</a:t>
            </a:r>
          </a:p>
          <a:p>
            <a:endParaRPr lang="fr-FR" dirty="0" smtClean="0"/>
          </a:p>
          <a:p>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xmlns="" val="2267027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ln/>
        </p:spPr>
      </p:sp>
      <p:sp>
        <p:nvSpPr>
          <p:cNvPr id="90115" name="Espace réservé des commentaire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smtClean="0"/>
              <a:t>Most of T2-weighted sequences may be acquired either during a single 20-22 sec breath hold, which generates 25-30 adjacnet images on axial and coronal planes or in breath hold free acquisition</a:t>
            </a:r>
          </a:p>
          <a:p>
            <a:r>
              <a:rPr lang="fr-FR" altLang="fr-FR" smtClean="0"/>
              <a:t>Widely used T2-weighted sequences for CD are fast spin echo and balanced ones with or without fat saturation</a:t>
            </a:r>
          </a:p>
        </p:txBody>
      </p:sp>
      <p:sp>
        <p:nvSpPr>
          <p:cNvPr id="90116" name="Espace réservé du numéro de diapositive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2D8B961-C957-4CC6-ADEF-B0F2CC31E23F}" type="slidenum">
              <a:rPr lang="fr-FR" altLang="fr-FR" sz="1200" smtClean="0"/>
              <a:pPr eaLnBrk="1" hangingPunct="1"/>
              <a:t>15</a:t>
            </a:fld>
            <a:endParaRPr lang="fr-FR" altLang="fr-FR"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Cine</a:t>
            </a:r>
            <a:r>
              <a:rPr lang="fr-FR" dirty="0" smtClean="0"/>
              <a:t> </a:t>
            </a:r>
            <a:r>
              <a:rPr lang="fr-FR" dirty="0" err="1" smtClean="0"/>
              <a:t>motility</a:t>
            </a:r>
            <a:r>
              <a:rPr lang="fr-FR" dirty="0" smtClean="0"/>
              <a:t>= </a:t>
            </a:r>
            <a:r>
              <a:rPr lang="fr-FR" dirty="0" err="1" smtClean="0"/>
              <a:t>increasing</a:t>
            </a:r>
            <a:r>
              <a:rPr lang="fr-FR" dirty="0" smtClean="0"/>
              <a:t> </a:t>
            </a:r>
            <a:r>
              <a:rPr lang="fr-FR" dirty="0" err="1" smtClean="0"/>
              <a:t>evidence</a:t>
            </a:r>
            <a:r>
              <a:rPr lang="fr-FR" dirty="0" smtClean="0"/>
              <a:t> in support</a:t>
            </a:r>
            <a:r>
              <a:rPr lang="fr-FR" baseline="0" dirty="0" smtClean="0"/>
              <a:t> of </a:t>
            </a:r>
            <a:r>
              <a:rPr lang="fr-FR" baseline="0" dirty="0" err="1" smtClean="0"/>
              <a:t>quantified</a:t>
            </a:r>
            <a:r>
              <a:rPr lang="fr-FR" baseline="0" dirty="0" smtClean="0"/>
              <a:t> </a:t>
            </a:r>
            <a:r>
              <a:rPr lang="fr-FR" baseline="0" dirty="0" err="1" smtClean="0"/>
              <a:t>small</a:t>
            </a:r>
            <a:r>
              <a:rPr lang="fr-FR" baseline="0" dirty="0" smtClean="0"/>
              <a:t> </a:t>
            </a:r>
            <a:r>
              <a:rPr lang="fr-FR" baseline="0" dirty="0" err="1" smtClean="0"/>
              <a:t>bowel</a:t>
            </a:r>
            <a:r>
              <a:rPr lang="fr-FR" baseline="0" dirty="0" smtClean="0"/>
              <a:t> </a:t>
            </a:r>
            <a:r>
              <a:rPr lang="fr-FR" baseline="0" dirty="0" err="1" smtClean="0"/>
              <a:t>motility</a:t>
            </a:r>
            <a:r>
              <a:rPr lang="fr-FR" baseline="0" dirty="0" smtClean="0"/>
              <a:t> to </a:t>
            </a:r>
            <a:r>
              <a:rPr lang="fr-FR" baseline="0" dirty="0" err="1" smtClean="0"/>
              <a:t>improve</a:t>
            </a:r>
            <a:r>
              <a:rPr lang="fr-FR" baseline="0" dirty="0" smtClean="0"/>
              <a:t> </a:t>
            </a:r>
            <a:r>
              <a:rPr lang="fr-FR" baseline="0" dirty="0" err="1" smtClean="0"/>
              <a:t>dic</a:t>
            </a:r>
            <a:r>
              <a:rPr lang="fr-FR" baseline="0" dirty="0" smtClean="0"/>
              <a:t> </a:t>
            </a:r>
            <a:r>
              <a:rPr lang="fr-FR" baseline="0" dirty="0" err="1" smtClean="0"/>
              <a:t>accuray</a:t>
            </a:r>
            <a:r>
              <a:rPr lang="fr-FR" baseline="0" dirty="0" smtClean="0"/>
              <a:t> and </a:t>
            </a:r>
            <a:r>
              <a:rPr lang="fr-FR" baseline="0" dirty="0" err="1" smtClean="0"/>
              <a:t>disease</a:t>
            </a:r>
            <a:r>
              <a:rPr lang="fr-FR" baseline="0" dirty="0" smtClean="0"/>
              <a:t> </a:t>
            </a:r>
            <a:r>
              <a:rPr lang="fr-FR" baseline="0" dirty="0" err="1" smtClean="0"/>
              <a:t>activity</a:t>
            </a:r>
            <a:endParaRPr lang="fr-FR" baseline="0" dirty="0" smtClean="0"/>
          </a:p>
          <a:p>
            <a:r>
              <a:rPr lang="fr-FR" baseline="0" dirty="0" smtClean="0"/>
              <a:t>Idem for DWI </a:t>
            </a:r>
            <a:r>
              <a:rPr lang="fr-FR" baseline="0" dirty="0" err="1" smtClean="0"/>
              <a:t>even</a:t>
            </a:r>
            <a:r>
              <a:rPr lang="fr-FR" baseline="0" dirty="0" smtClean="0"/>
              <a:t> </a:t>
            </a:r>
            <a:r>
              <a:rPr lang="fr-FR" baseline="0" dirty="0" err="1" smtClean="0"/>
              <a:t>potential</a:t>
            </a:r>
            <a:r>
              <a:rPr lang="fr-FR" baseline="0" dirty="0" smtClean="0"/>
              <a:t> replacement for iv CONTRAST ENHANCED SEQUENCES BUT NOT YET FULLY ESTABLISHED</a:t>
            </a:r>
          </a:p>
          <a:p>
            <a:r>
              <a:rPr lang="fr-FR" baseline="0" dirty="0" err="1" smtClean="0"/>
              <a:t>PARticularly</a:t>
            </a:r>
            <a:r>
              <a:rPr lang="fr-FR" baseline="0" dirty="0" smtClean="0"/>
              <a:t> </a:t>
            </a:r>
            <a:r>
              <a:rPr lang="fr-FR" baseline="0" dirty="0" err="1" smtClean="0"/>
              <a:t>useful</a:t>
            </a:r>
            <a:r>
              <a:rPr lang="fr-FR" baseline="0" dirty="0" smtClean="0"/>
              <a:t> in </a:t>
            </a:r>
            <a:r>
              <a:rPr lang="fr-FR" baseline="0" dirty="0" err="1" smtClean="0"/>
              <a:t>peds</a:t>
            </a:r>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xmlns="" val="285037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ce réservé de l'image des diapositives 1"/>
          <p:cNvSpPr>
            <a:spLocks noGrp="1" noRot="1" noChangeAspect="1" noTextEdit="1"/>
          </p:cNvSpPr>
          <p:nvPr>
            <p:ph type="sldImg"/>
          </p:nvPr>
        </p:nvSpPr>
        <p:spPr>
          <a:ln/>
        </p:spPr>
      </p:sp>
      <p:sp>
        <p:nvSpPr>
          <p:cNvPr id="129027" name="Espace réservé des commentaires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smtClean="0"/>
              <a:t>Peutz jeghers</a:t>
            </a:r>
          </a:p>
          <a:p>
            <a:r>
              <a:rPr lang="fr-FR" altLang="fr-FR" smtClean="0"/>
              <a:t>Autosomic dominant</a:t>
            </a:r>
          </a:p>
          <a:p>
            <a:r>
              <a:rPr lang="fr-FR" altLang="fr-FR" smtClean="0"/>
              <a:t>Association between lentiginosis and small bowel polyposis</a:t>
            </a:r>
          </a:p>
          <a:p>
            <a:r>
              <a:rPr lang="fr-FR" altLang="fr-FR" smtClean="0"/>
              <a:t>Very high risk of cancer 93 % between 15 and 643 years of age. Mean age 43 years</a:t>
            </a:r>
          </a:p>
          <a:p>
            <a:r>
              <a:rPr lang="fr-FR" altLang="fr-FR" smtClean="0"/>
              <a:t>Cancer occurrence: lung testis breast ovary</a:t>
            </a:r>
          </a:p>
          <a:p>
            <a:r>
              <a:rPr lang="fr-FR" altLang="fr-FR" smtClean="0"/>
              <a:t>Tap every two years or vce</a:t>
            </a:r>
          </a:p>
          <a:p>
            <a:r>
              <a:rPr lang="fr-FR" altLang="fr-FR" smtClean="0"/>
              <a:t>Localisation of the biggest polyps</a:t>
            </a:r>
          </a:p>
          <a:p>
            <a:r>
              <a:rPr lang="fr-FR" altLang="fr-FR" smtClean="0"/>
              <a:t>Radiation-free</a:t>
            </a:r>
          </a:p>
          <a:p>
            <a:r>
              <a:rPr lang="fr-FR" altLang="fr-FR" smtClean="0"/>
              <a:t>BUT no differntial diagnosis between adenomatous polyps and hamartomas</a:t>
            </a:r>
          </a:p>
          <a:p>
            <a:r>
              <a:rPr lang="fr-FR" altLang="fr-FR" smtClean="0"/>
              <a:t>No complete analysis of the number of polyps</a:t>
            </a:r>
          </a:p>
          <a:p>
            <a:r>
              <a:rPr lang="fr-FR" altLang="fr-FR" smtClean="0"/>
              <a:t>Whole body analysis impossible in order to visualize otyher cancer localisations</a:t>
            </a:r>
          </a:p>
          <a:p>
            <a:r>
              <a:rPr lang="fr-FR" altLang="fr-FR" smtClean="0"/>
              <a:t>Polypectomy of any polyp &gt; 10 mm because risk of intussusecption and/or ulcer and absence of a possible differential diagnosis between  adenoma and hamartoma</a:t>
            </a:r>
          </a:p>
          <a:p>
            <a:r>
              <a:rPr lang="fr-FR" altLang="fr-FR" smtClean="0"/>
              <a:t>Imaging must look for other location</a:t>
            </a:r>
          </a:p>
        </p:txBody>
      </p:sp>
      <p:sp>
        <p:nvSpPr>
          <p:cNvPr id="129028" name="Espace réservé du numéro de diapositive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F2D2B2-5389-4306-B6F4-81737430BD1A}" type="slidenum">
              <a:rPr lang="fr-FR" altLang="fr-FR" sz="1200" smtClean="0"/>
              <a:pPr eaLnBrk="1" hangingPunct="1"/>
              <a:t>20</a:t>
            </a:fld>
            <a:endParaRPr lang="fr-FR" altLang="fr-FR"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p:spPr>
        <p:txBody>
          <a:bodyPr/>
          <a:lstStyle/>
          <a:p>
            <a:r>
              <a:rPr lang="fr-FR" smtClean="0"/>
              <a:t>Superficial leisons cannot accurately be visualized so CT should thus not be used as a first line examination when mild disease is suspected. Horsthuis K ABDOM IMAGING 2008</a:t>
            </a:r>
          </a:p>
          <a:p>
            <a:r>
              <a:rPr lang="fr-FR" smtClean="0"/>
              <a:t>An area of intermittent spasm or peristaltic contraction occurring during the CT examination may be misdiagnosed as a small bowel lesion</a:t>
            </a:r>
          </a:p>
          <a:p>
            <a:r>
              <a:rPr lang="fr-FR" smtClean="0"/>
              <a:t>The initial use of CT is to be preferred in elderly patients because MRI is more time-consuming and the image quality provided by MRI varies to a greater extent than that of CT</a:t>
            </a:r>
          </a:p>
          <a:p>
            <a:r>
              <a:rPr lang="fr-FR" smtClean="0"/>
              <a:t>Ct DETECTS perforation more accurately and rapidly than MRI and it also rules out clinically unsuspected pathology outside the bowel wall that may cause acute abdomen.</a:t>
            </a:r>
          </a:p>
          <a:p>
            <a:r>
              <a:rPr lang="fr-FR" smtClean="0"/>
              <a:t>Better than MRI in the assessment of potential perforation or complete bowel obstruction to help direct therapy in the emergency room</a:t>
            </a:r>
          </a:p>
        </p:txBody>
      </p:sp>
      <p:sp>
        <p:nvSpPr>
          <p:cNvPr id="96260" name="Espace réservé du numéro de diapositive 3"/>
          <p:cNvSpPr>
            <a:spLocks noGrp="1"/>
          </p:cNvSpPr>
          <p:nvPr>
            <p:ph type="sldNum" sz="quarter" idx="5"/>
          </p:nvPr>
        </p:nvSpPr>
        <p:spPr>
          <a:noFill/>
          <a:ln>
            <a:miter lim="800000"/>
            <a:headEnd/>
            <a:tailEnd/>
          </a:ln>
        </p:spPr>
        <p:txBody>
          <a:bodyPr/>
          <a:lstStyle/>
          <a:p>
            <a:fld id="{8D4226F4-B101-4A6B-9831-C87D8ECFAA3C}" type="slidenum">
              <a:rPr lang="fr-FR" smtClean="0"/>
              <a:pPr/>
              <a:t>29</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a:ln/>
        </p:spPr>
      </p:sp>
      <p:sp>
        <p:nvSpPr>
          <p:cNvPr id="98307" name="Espace réservé des commentaires 2"/>
          <p:cNvSpPr>
            <a:spLocks noGrp="1"/>
          </p:cNvSpPr>
          <p:nvPr>
            <p:ph type="body" idx="1"/>
          </p:nvPr>
        </p:nvSpPr>
        <p:spPr>
          <a:noFill/>
        </p:spPr>
        <p:txBody>
          <a:bodyPr/>
          <a:lstStyle/>
          <a:p>
            <a:r>
              <a:rPr lang="fr-FR" smtClean="0"/>
              <a:t>CD is characterized by a transmural, patchy granulomatous inflammation that may occur in any part of the GI tract, although it is more common in the ileocecal area. The course of the disease is usually remitting-intermittent and falres are charcaterized by clinical symptoms that may or may not be associated with either humoal and/or visual evidence of active inflammation.</a:t>
            </a:r>
          </a:p>
          <a:p>
            <a:endParaRPr lang="fr-FR" smtClean="0"/>
          </a:p>
        </p:txBody>
      </p:sp>
      <p:sp>
        <p:nvSpPr>
          <p:cNvPr id="98308" name="Espace réservé du numéro de diapositive 3"/>
          <p:cNvSpPr>
            <a:spLocks noGrp="1"/>
          </p:cNvSpPr>
          <p:nvPr>
            <p:ph type="sldNum" sz="quarter" idx="5"/>
          </p:nvPr>
        </p:nvSpPr>
        <p:spPr>
          <a:noFill/>
          <a:ln>
            <a:miter lim="800000"/>
            <a:headEnd/>
            <a:tailEnd/>
          </a:ln>
        </p:spPr>
        <p:txBody>
          <a:bodyPr/>
          <a:lstStyle/>
          <a:p>
            <a:fld id="{BEE5AFE7-AD6C-4828-8DB9-A78D96D38268}" type="slidenum">
              <a:rPr lang="fr-FR" smtClean="0"/>
              <a:pPr/>
              <a:t>31</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fr-FR" smtClean="0"/>
          </a:p>
          <a:p>
            <a:r>
              <a:rPr lang="fr-FR" smtClean="0"/>
              <a:t>New imaging techniques have increased the accuracy in defining changes in bowel structure and they can quantify damage, measure progression disease over time and assess the impact of threatment strategies in the progression of CD.</a:t>
            </a:r>
          </a:p>
          <a:p>
            <a:endParaRPr lang="fr-FR" smtClean="0"/>
          </a:p>
          <a:p>
            <a:endParaRPr lang="fr-FR" smtClean="0"/>
          </a:p>
          <a:p>
            <a:r>
              <a:rPr lang="fr-FR" smtClean="0"/>
              <a:t>Commence en général comme une inflammation qui est latente cliniquement ou subclinique puis devient spique puis donne des complications avec chir repetees et un risque de mort accru</a:t>
            </a:r>
          </a:p>
          <a:p>
            <a:r>
              <a:rPr lang="fr-FR" smtClean="0"/>
              <a:t>Cascade d’événements dont la séquence varie; plus le malade est jeune au début de la maladie plus vraissemblablemnet il aura une maladie  évolutive</a:t>
            </a:r>
          </a:p>
          <a:p>
            <a:r>
              <a:rPr lang="fr-FR" smtClean="0"/>
              <a:t>Comme il y a une discordance entre l activité clinique et la progression des lésion, la radiologie est importante. Parfois cela prend du temps, des années avant que la spie se manifeste. L ideal serait que le traitement soit mis en place pdt cette phase presymptomatique mais malheureusement le diagnostic est souvent tardif</a:t>
            </a:r>
          </a:p>
          <a:p>
            <a:r>
              <a:rPr lang="fr-FR" smtClean="0"/>
              <a:t>En dépit des traitements presque la moitié des patients ont besoin d être opérés dans les dix ans qui suivent le diagnostic</a:t>
            </a:r>
          </a:p>
          <a:p>
            <a:r>
              <a:rPr lang="fr-FR" smtClean="0"/>
              <a:t>En fait cela ne régresse pas pendant les phases de présentation asymptomatique</a:t>
            </a:r>
          </a:p>
          <a:p>
            <a:r>
              <a:rPr lang="fr-FR" smtClean="0"/>
              <a:t>La chir ne traite que les complictaions</a:t>
            </a:r>
          </a:p>
          <a:p>
            <a:endParaRPr lang="fr-FR" smtClean="0"/>
          </a:p>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r>
              <a:rPr lang="fr-FR" smtClean="0"/>
              <a:t>Vienna Classification</a:t>
            </a:r>
          </a:p>
          <a:p>
            <a:pPr lvl="1"/>
            <a:r>
              <a:rPr lang="fr-FR" smtClean="0"/>
              <a:t>B1: Purely inflammatory</a:t>
            </a:r>
          </a:p>
          <a:p>
            <a:pPr lvl="1"/>
            <a:r>
              <a:rPr lang="fr-FR" smtClean="0"/>
              <a:t>B2: Fibrostenotic</a:t>
            </a:r>
          </a:p>
          <a:p>
            <a:pPr lvl="1"/>
            <a:r>
              <a:rPr lang="fr-FR" smtClean="0"/>
              <a:t>B3: Penetrating</a:t>
            </a:r>
          </a:p>
          <a:p>
            <a:r>
              <a:rPr lang="fr-FR" b="1" u="sng" smtClean="0"/>
              <a:t>Most patients have a B1 phenotype at diagnosis but progress to B2 and B3 over time, leading to irreversible damage.</a:t>
            </a:r>
          </a:p>
          <a:p>
            <a:r>
              <a:rPr lang="fr-FR" smtClean="0"/>
              <a:t>Although the course of the disease is unpredictable, three main CD courses or phenotypes have been identified: fistulizing, fibrostenotic and inflammatory according to the vienna classification. The majority of patients has an inflammatory phenotype at the time of the diagnosis whilst at long term fup as many as 88 % will develop either fibrostenosing phenotype and the ebvolution typically occurs within 10 years from the initial diagnosis</a:t>
            </a:r>
          </a:p>
          <a:p>
            <a:endParaRPr lang="fr-FR" smtClean="0"/>
          </a:p>
          <a:p>
            <a:r>
              <a:rPr lang="fr-FR" smtClean="0"/>
              <a:t>La localisation de la maladie reste stable durant l evolution de la maladie</a:t>
            </a:r>
          </a:p>
          <a:p>
            <a:r>
              <a:rPr lang="fr-FR" smtClean="0"/>
              <a:t>maladie de crohn iléale était plus souvent sténosante v et la maladie de CD iléocolique plus souvent transfixiante, à l afois au diagnosyic et cela devenait proéminent apres 10 ans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a:ln/>
        </p:spPr>
      </p:sp>
      <p:sp>
        <p:nvSpPr>
          <p:cNvPr id="101379" name="Espace réservé des commentaires 2"/>
          <p:cNvSpPr>
            <a:spLocks noGrp="1"/>
          </p:cNvSpPr>
          <p:nvPr>
            <p:ph type="body" idx="1"/>
          </p:nvPr>
        </p:nvSpPr>
        <p:spPr>
          <a:noFill/>
        </p:spPr>
        <p:txBody>
          <a:bodyPr/>
          <a:lstStyle/>
          <a:p>
            <a:r>
              <a:rPr lang="fr-FR" smtClean="0"/>
              <a:t>100 patients repris, bien catégorisés et diagnostiqués par endoscopie et irm (&lt;48 h). Apres un an medical records étudiés, 4 cliniciens ont évalué l activité de la maladie etc.. Pas bon pour les sténosse ni pour les abces pour les abces mieux mais echec ds 20 % des cas d ou la nécessité d’avoir des mesures de l’activité et des complications</a:t>
            </a:r>
          </a:p>
          <a:p>
            <a:endParaRPr lang="fr-FR" smtClean="0"/>
          </a:p>
          <a:p>
            <a:endParaRPr lang="fr-FR" smtClean="0"/>
          </a:p>
        </p:txBody>
      </p:sp>
      <p:sp>
        <p:nvSpPr>
          <p:cNvPr id="101380" name="Espace réservé du numéro de diapositive 3"/>
          <p:cNvSpPr>
            <a:spLocks noGrp="1"/>
          </p:cNvSpPr>
          <p:nvPr>
            <p:ph type="sldNum" sz="quarter" idx="5"/>
          </p:nvPr>
        </p:nvSpPr>
        <p:spPr>
          <a:noFill/>
          <a:ln>
            <a:miter lim="800000"/>
            <a:headEnd/>
            <a:tailEnd/>
          </a:ln>
        </p:spPr>
        <p:txBody>
          <a:bodyPr/>
          <a:lstStyle/>
          <a:p>
            <a:fld id="{C6D81162-A123-47A0-A589-1363FDD28514}" type="slidenum">
              <a:rPr lang="fr-FR" smtClean="0"/>
              <a:pPr/>
              <a:t>34</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a:ln/>
        </p:spPr>
      </p:sp>
      <p:sp>
        <p:nvSpPr>
          <p:cNvPr id="102403" name="Espace réservé des commentaires 2"/>
          <p:cNvSpPr>
            <a:spLocks noGrp="1"/>
          </p:cNvSpPr>
          <p:nvPr>
            <p:ph type="body" idx="1"/>
          </p:nvPr>
        </p:nvSpPr>
        <p:spPr>
          <a:noFill/>
        </p:spPr>
        <p:txBody>
          <a:bodyPr/>
          <a:lstStyle/>
          <a:p>
            <a:endParaRPr lang="fr-FR" smtClean="0"/>
          </a:p>
        </p:txBody>
      </p:sp>
      <p:sp>
        <p:nvSpPr>
          <p:cNvPr id="102404" name="Espace réservé du numéro de diapositive 3"/>
          <p:cNvSpPr>
            <a:spLocks noGrp="1"/>
          </p:cNvSpPr>
          <p:nvPr>
            <p:ph type="sldNum" sz="quarter" idx="5"/>
          </p:nvPr>
        </p:nvSpPr>
        <p:spPr>
          <a:noFill/>
          <a:ln>
            <a:miter lim="800000"/>
            <a:headEnd/>
            <a:tailEnd/>
          </a:ln>
        </p:spPr>
        <p:txBody>
          <a:bodyPr/>
          <a:lstStyle/>
          <a:p>
            <a:fld id="{9A9CE8B2-2243-4D2D-B121-5D01287D3EF0}" type="slidenum">
              <a:rPr lang="fr-FR" smtClean="0"/>
              <a:pPr/>
              <a:t>35</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r>
              <a:rPr lang="fr-FR" smtClean="0"/>
              <a:t>Estimer la progression des patients sur une base individuelle</a:t>
            </a:r>
          </a:p>
          <a:p>
            <a:r>
              <a:rPr lang="fr-FR" smtClean="0"/>
              <a:t>Avec une cartographie ils vont ou sont les lésions car la localisation est constante, les lésions sont toujours au même endroit donc plus facile pour le suivi avec un mapping précis</a:t>
            </a:r>
          </a:p>
          <a:p>
            <a:r>
              <a:rPr lang="fr-FR" smtClean="0"/>
              <a:t>ECCO statement 2 F</a:t>
            </a:r>
          </a:p>
          <a:p>
            <a:r>
              <a:rPr lang="fr-FR" smtClean="0"/>
              <a:t>For suspected CD ileocolonoscopy and biopsies from the terminal ileum as well as each colonic segmeent to look for microscopic evidence of CD are first line procedures to establish the diagnosis</a:t>
            </a:r>
          </a:p>
          <a:p>
            <a:r>
              <a:rPr lang="fr-FR" smtClean="0"/>
              <a:t>Irrespective of the findings at ileocolonosocpy further invetsigation is recommended to examine the location and extent of any CD in the upper gastrointestinal tract or SB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LITTLE EVIDENCE ON OPTIMAL PATIENT PREPARATION PRIOR TO </a:t>
            </a:r>
            <a:r>
              <a:rPr lang="fr-FR" dirty="0" err="1" smtClean="0"/>
              <a:t>mri</a:t>
            </a:r>
            <a:r>
              <a:rPr lang="fr-FR" dirty="0" smtClean="0"/>
              <a:t> OR ct? AND RECOMMANDATIONS WITH REGARD TO PERIODS OF NIL BY MOUTH FOR SOLID OR FLUIDS ARE BASED ON EXPER OPINION</a:t>
            </a:r>
          </a:p>
          <a:p>
            <a:r>
              <a:rPr lang="fr-FR" dirty="0" err="1" smtClean="0"/>
              <a:t>Rectyal</a:t>
            </a:r>
            <a:r>
              <a:rPr lang="fr-FR" dirty="0" smtClean="0"/>
              <a:t> </a:t>
            </a:r>
            <a:r>
              <a:rPr lang="fr-FR" dirty="0" err="1" smtClean="0"/>
              <a:t>enema</a:t>
            </a:r>
            <a:r>
              <a:rPr lang="fr-FR" dirty="0" smtClean="0"/>
              <a:t> and </a:t>
            </a:r>
            <a:r>
              <a:rPr lang="fr-FR" dirty="0" err="1" smtClean="0"/>
              <a:t>bowel</a:t>
            </a:r>
            <a:r>
              <a:rPr lang="fr-FR" dirty="0" smtClean="0"/>
              <a:t> </a:t>
            </a:r>
            <a:r>
              <a:rPr lang="fr-FR" dirty="0" err="1" smtClean="0"/>
              <a:t>laxation</a:t>
            </a:r>
            <a:r>
              <a:rPr lang="fr-FR" baseline="0" dirty="0" smtClean="0"/>
              <a:t> not </a:t>
            </a:r>
            <a:r>
              <a:rPr lang="fr-FR" baseline="0" dirty="0" err="1" smtClean="0"/>
              <a:t>recommended</a:t>
            </a:r>
            <a:r>
              <a:rPr lang="fr-FR" baseline="0" dirty="0" smtClean="0"/>
              <a:t> </a:t>
            </a:r>
            <a:r>
              <a:rPr lang="fr-FR" baseline="0" dirty="0" err="1" smtClean="0"/>
              <a:t>although</a:t>
            </a:r>
            <a:r>
              <a:rPr lang="fr-FR" baseline="0" dirty="0" smtClean="0"/>
              <a:t> </a:t>
            </a:r>
            <a:r>
              <a:rPr lang="fr-FR" baseline="0" dirty="0" err="1" smtClean="0"/>
              <a:t>there</a:t>
            </a:r>
            <a:r>
              <a:rPr lang="fr-FR" baseline="0" dirty="0" smtClean="0"/>
              <a:t> </a:t>
            </a:r>
            <a:r>
              <a:rPr lang="fr-FR" baseline="0" dirty="0" err="1" smtClean="0"/>
              <a:t>is</a:t>
            </a:r>
            <a:r>
              <a:rPr lang="fr-FR" baseline="0" dirty="0" smtClean="0"/>
              <a:t> good </a:t>
            </a:r>
            <a:r>
              <a:rPr lang="fr-FR" baseline="0" dirty="0" err="1" smtClean="0"/>
              <a:t>evidence</a:t>
            </a:r>
            <a:r>
              <a:rPr lang="fr-FR" baseline="0" dirty="0" smtClean="0"/>
              <a:t> </a:t>
            </a:r>
            <a:r>
              <a:rPr lang="fr-FR" baseline="0" dirty="0" err="1" smtClean="0"/>
              <a:t>that</a:t>
            </a:r>
            <a:r>
              <a:rPr lang="fr-FR" baseline="0" dirty="0" smtClean="0"/>
              <a:t> </a:t>
            </a:r>
            <a:r>
              <a:rPr lang="fr-FR" baseline="0" dirty="0" err="1" smtClean="0"/>
              <a:t>detection</a:t>
            </a:r>
            <a:r>
              <a:rPr lang="fr-FR" baseline="0" dirty="0" smtClean="0"/>
              <a:t> of </a:t>
            </a:r>
            <a:r>
              <a:rPr lang="fr-FR" baseline="0" dirty="0" err="1" smtClean="0"/>
              <a:t>colonic</a:t>
            </a:r>
            <a:r>
              <a:rPr lang="fr-FR" baseline="0" dirty="0" smtClean="0"/>
              <a:t> inflammation </a:t>
            </a:r>
            <a:r>
              <a:rPr lang="fr-FR" baseline="0" dirty="0" err="1" smtClean="0"/>
              <a:t>is</a:t>
            </a:r>
            <a:r>
              <a:rPr lang="fr-FR" baseline="0" dirty="0" smtClean="0"/>
              <a:t> </a:t>
            </a:r>
            <a:r>
              <a:rPr lang="fr-FR" baseline="0" dirty="0" err="1" smtClean="0"/>
              <a:t>improved</a:t>
            </a:r>
            <a:r>
              <a:rPr lang="fr-FR" baseline="0" dirty="0" smtClean="0"/>
              <a:t> </a:t>
            </a:r>
            <a:r>
              <a:rPr lang="fr-FR" baseline="0" dirty="0" err="1" smtClean="0"/>
              <a:t>with</a:t>
            </a:r>
            <a:r>
              <a:rPr lang="fr-FR" baseline="0" dirty="0" smtClean="0"/>
              <a:t> admin of a water </a:t>
            </a:r>
            <a:r>
              <a:rPr lang="fr-FR" baseline="0" dirty="0" err="1" smtClean="0"/>
              <a:t>enema</a:t>
            </a:r>
            <a:r>
              <a:rPr lang="fr-FR" baseline="0" dirty="0" smtClean="0"/>
              <a:t> in </a:t>
            </a:r>
            <a:r>
              <a:rPr lang="fr-FR" baseline="0" dirty="0" err="1" smtClean="0"/>
              <a:t>comparison</a:t>
            </a:r>
            <a:r>
              <a:rPr lang="fr-FR" baseline="0" dirty="0" smtClean="0"/>
              <a:t> to </a:t>
            </a:r>
            <a:r>
              <a:rPr lang="fr-FR" baseline="0" dirty="0" err="1" smtClean="0"/>
              <a:t>evaluating</a:t>
            </a:r>
            <a:r>
              <a:rPr lang="fr-FR" baseline="0" dirty="0" smtClean="0"/>
              <a:t> the </a:t>
            </a:r>
            <a:r>
              <a:rPr lang="fr-FR" baseline="0" dirty="0" err="1" smtClean="0"/>
              <a:t>unprepared</a:t>
            </a:r>
            <a:r>
              <a:rPr lang="fr-FR" baseline="0" dirty="0" smtClean="0"/>
              <a:t> colon</a:t>
            </a:r>
          </a:p>
          <a:p>
            <a:r>
              <a:rPr lang="fr-FR" baseline="0" dirty="0" smtClean="0"/>
              <a:t>If </a:t>
            </a:r>
            <a:r>
              <a:rPr lang="fr-FR" baseline="0" dirty="0" err="1" smtClean="0"/>
              <a:t>dedicated</a:t>
            </a:r>
            <a:r>
              <a:rPr lang="fr-FR" baseline="0" dirty="0" smtClean="0"/>
              <a:t> </a:t>
            </a:r>
            <a:r>
              <a:rPr lang="fr-FR" baseline="0" dirty="0" err="1" smtClean="0"/>
              <a:t>colonic</a:t>
            </a:r>
            <a:r>
              <a:rPr lang="fr-FR" baseline="0" dirty="0" smtClean="0"/>
              <a:t> </a:t>
            </a:r>
            <a:r>
              <a:rPr lang="fr-FR" baseline="0" dirty="0" err="1" smtClean="0"/>
              <a:t>evaluation</a:t>
            </a:r>
            <a:r>
              <a:rPr lang="fr-FR" baseline="0" dirty="0" smtClean="0"/>
              <a:t> </a:t>
            </a:r>
            <a:r>
              <a:rPr lang="fr-FR" baseline="0" dirty="0" err="1" smtClean="0"/>
              <a:t>is</a:t>
            </a:r>
            <a:r>
              <a:rPr lang="fr-FR" baseline="0" dirty="0" smtClean="0"/>
              <a:t> </a:t>
            </a:r>
            <a:r>
              <a:rPr lang="fr-FR" baseline="0" dirty="0" err="1" smtClean="0"/>
              <a:t>required</a:t>
            </a:r>
            <a:r>
              <a:rPr lang="fr-FR" baseline="0" dirty="0" smtClean="0"/>
              <a:t>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therfore</a:t>
            </a:r>
            <a:r>
              <a:rPr lang="fr-FR" baseline="0" dirty="0" smtClean="0"/>
              <a:t> </a:t>
            </a:r>
            <a:r>
              <a:rPr lang="fr-FR" baseline="0" dirty="0" err="1" smtClean="0"/>
              <a:t>recommended</a:t>
            </a:r>
            <a:r>
              <a:rPr lang="fr-FR" baseline="0" dirty="0" smtClean="0"/>
              <a:t> to </a:t>
            </a:r>
            <a:r>
              <a:rPr lang="fr-FR" baseline="0" dirty="0" err="1" smtClean="0"/>
              <a:t>prepare</a:t>
            </a:r>
            <a:r>
              <a:rPr lang="fr-FR" baseline="0" dirty="0" smtClean="0"/>
              <a:t> the colon </a:t>
            </a:r>
            <a:r>
              <a:rPr lang="fr-FR" baseline="0" dirty="0" err="1" smtClean="0"/>
              <a:t>using</a:t>
            </a:r>
            <a:r>
              <a:rPr lang="fr-FR" baseline="0" dirty="0" smtClean="0"/>
              <a:t> a water </a:t>
            </a:r>
            <a:r>
              <a:rPr lang="fr-FR" baseline="0" dirty="0" err="1" smtClean="0"/>
              <a:t>enema</a:t>
            </a:r>
            <a:r>
              <a:rPr lang="fr-FR" baseline="0" dirty="0" smtClean="0"/>
              <a:t> or </a:t>
            </a:r>
            <a:r>
              <a:rPr lang="fr-FR" baseline="0" dirty="0" err="1" smtClean="0"/>
              <a:t>with</a:t>
            </a:r>
            <a:r>
              <a:rPr lang="fr-FR" baseline="0" dirty="0" smtClean="0"/>
              <a:t> </a:t>
            </a:r>
            <a:r>
              <a:rPr lang="fr-FR" baseline="0" dirty="0" err="1" smtClean="0"/>
              <a:t>prolonged</a:t>
            </a:r>
            <a:r>
              <a:rPr lang="fr-FR" baseline="0" dirty="0" smtClean="0"/>
              <a:t> oral </a:t>
            </a:r>
            <a:r>
              <a:rPr lang="fr-FR" baseline="0" dirty="0" err="1" smtClean="0"/>
              <a:t>prep</a:t>
            </a:r>
            <a:endParaRPr lang="fr-FR" dirty="0" smtClean="0"/>
          </a:p>
          <a:p>
            <a:r>
              <a:rPr lang="fr-FR" dirty="0" smtClean="0"/>
              <a:t>INGESTION OF SPARKLING WATER IS NOT RECOMMENDED DUE TO THE RISK OF PRODUCING INTRALULMINAL GAS ARTEFACTS</a:t>
            </a:r>
          </a:p>
          <a:p>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xmlns="" val="4150414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a:ln/>
        </p:spPr>
      </p:sp>
      <p:sp>
        <p:nvSpPr>
          <p:cNvPr id="104451" name="Espace réservé des commentaires 2"/>
          <p:cNvSpPr>
            <a:spLocks noGrp="1"/>
          </p:cNvSpPr>
          <p:nvPr>
            <p:ph type="body" idx="1"/>
          </p:nvPr>
        </p:nvSpPr>
        <p:spPr>
          <a:noFill/>
        </p:spPr>
        <p:txBody>
          <a:bodyPr/>
          <a:lstStyle/>
          <a:p>
            <a:endParaRPr lang="fr-FR" smtClean="0"/>
          </a:p>
        </p:txBody>
      </p:sp>
      <p:sp>
        <p:nvSpPr>
          <p:cNvPr id="104452" name="Espace réservé du numéro de diapositive 3"/>
          <p:cNvSpPr>
            <a:spLocks noGrp="1"/>
          </p:cNvSpPr>
          <p:nvPr>
            <p:ph type="sldNum" sz="quarter" idx="5"/>
          </p:nvPr>
        </p:nvSpPr>
        <p:spPr>
          <a:noFill/>
          <a:ln>
            <a:miter lim="800000"/>
            <a:headEnd/>
            <a:tailEnd/>
          </a:ln>
        </p:spPr>
        <p:txBody>
          <a:bodyPr/>
          <a:lstStyle/>
          <a:p>
            <a:fld id="{A562FEE0-66DF-4D0C-8694-24EDC750554F}" type="slidenum">
              <a:rPr lang="fr-FR" smtClean="0"/>
              <a:pPr/>
              <a:t>38</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a:ln/>
        </p:spPr>
      </p:sp>
      <p:sp>
        <p:nvSpPr>
          <p:cNvPr id="105475" name="Espace réservé des commentaires 2"/>
          <p:cNvSpPr>
            <a:spLocks noGrp="1"/>
          </p:cNvSpPr>
          <p:nvPr>
            <p:ph type="body" idx="1"/>
          </p:nvPr>
        </p:nvSpPr>
        <p:spPr>
          <a:noFill/>
        </p:spPr>
        <p:txBody>
          <a:bodyPr/>
          <a:lstStyle/>
          <a:p>
            <a:r>
              <a:rPr lang="fr-FR" smtClean="0"/>
              <a:t>The development of fibrosis invariably determines a reduction of the mural T2 signal in active disease, while it does not ussually affect the wall enhancement according to maccioni’s experience, a layered gd enhancement of the wall frequently persists in chronic fibrotic diseases while the T2 signal of the wall progressively decreases</a:t>
            </a:r>
          </a:p>
          <a:p>
            <a:endParaRPr lang="fr-FR" smtClean="0"/>
          </a:p>
        </p:txBody>
      </p:sp>
      <p:sp>
        <p:nvSpPr>
          <p:cNvPr id="105476" name="Espace réservé du numéro de diapositive 3"/>
          <p:cNvSpPr>
            <a:spLocks noGrp="1"/>
          </p:cNvSpPr>
          <p:nvPr>
            <p:ph type="sldNum" sz="quarter" idx="5"/>
          </p:nvPr>
        </p:nvSpPr>
        <p:spPr>
          <a:noFill/>
          <a:ln>
            <a:miter lim="800000"/>
            <a:headEnd/>
            <a:tailEnd/>
          </a:ln>
        </p:spPr>
        <p:txBody>
          <a:bodyPr/>
          <a:lstStyle/>
          <a:p>
            <a:fld id="{18C02804-F4AF-451D-B461-C0C694B840EF}" type="slidenum">
              <a:rPr lang="fr-FR" smtClean="0"/>
              <a:pPr/>
              <a:t>39</a:t>
            </a:fld>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E4C6A405-96FF-4121-8842-922663DEE087}" type="slidenum">
              <a:rPr lang="fr-FR" sz="1200"/>
              <a:pPr algn="r"/>
              <a:t>40</a:t>
            </a:fld>
            <a:endParaRPr lang="fr-FR"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685800" y="4343400"/>
            <a:ext cx="5486400" cy="4114800"/>
          </a:xfrm>
          <a:noFill/>
        </p:spPr>
        <p:txBody>
          <a:bodyPr/>
          <a:lstStyle/>
          <a:p>
            <a:pPr eaLnBrk="1" hangingPunct="1"/>
            <a:r>
              <a:rPr lang="fr-FR" smtClean="0"/>
              <a:t>Homogeneity of B1 field, i.e radiofrequency pulse is crucial for producing uniform signal across the image. B1 field is not uniform and the portions of the body that are closest to the phased array elements experience a higher B1 field than central areas of the body. This often results in bowel segments located peripherally apparently demonstrating higher signal than those located further away from the coil. Susceptibility gradients, reduction in b0 field homogeneity at the exteremes of the imaging volume, respiratory artefacts partial volume effect and chemical shiuft effect can all further degrade image quality</a:t>
            </a:r>
          </a:p>
          <a:p>
            <a:pPr eaLnBrk="1" hangingPunct="1"/>
            <a:r>
              <a:rPr lang="fr-FR" smtClean="0"/>
              <a:t>Little data on the levels of intra and inter observer agreemnet when grading bowel wall enhancement qualitatively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ChangeArrowheads="1" noTextEdit="1"/>
          </p:cNvSpPr>
          <p:nvPr>
            <p:ph type="sldImg"/>
          </p:nvPr>
        </p:nvSpPr>
        <p:spPr>
          <a:ln/>
        </p:spPr>
      </p:sp>
      <p:sp>
        <p:nvSpPr>
          <p:cNvPr id="362499" name="Rectangle 3"/>
          <p:cNvSpPr>
            <a:spLocks noGrp="1" noChangeArrowheads="1"/>
          </p:cNvSpPr>
          <p:nvPr>
            <p:ph type="body" idx="1"/>
          </p:nvPr>
        </p:nvSpPr>
        <p:spPr>
          <a:xfrm>
            <a:off x="685800" y="4343400"/>
            <a:ext cx="5486400" cy="4114800"/>
          </a:xfrm>
          <a:noFill/>
          <a:ln/>
        </p:spPr>
        <p:txBody>
          <a:bodyPr/>
          <a:lstStyle/>
          <a:p>
            <a:endParaRPr lang="fr-FR"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7A514E2E-A158-453D-8369-B9B3A90342CC}" type="slidenum">
              <a:rPr lang="fr-FR" smtClean="0"/>
              <a:pPr/>
              <a:t>43</a:t>
            </a:fld>
            <a:endParaRPr lang="fr-FR"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85800" y="4343400"/>
            <a:ext cx="5486400" cy="4114800"/>
          </a:xfrm>
          <a:noFill/>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endParaRPr lang="fr-FR" smtClean="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3AFEEEE0-B769-4942-BE61-BC1A67062D24}" type="slidenum">
              <a:rPr lang="fr-FR" smtClean="0"/>
              <a:pPr/>
              <a:t>45</a:t>
            </a:fld>
            <a:endParaRPr lang="fr-FR"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5800" y="4343400"/>
            <a:ext cx="5486400" cy="4114800"/>
          </a:xfrm>
          <a:noFill/>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AE4DFCF-FD37-4C7E-ACF8-B15265341690}" type="slidenum">
              <a:rPr lang="fr-FR" sz="1200"/>
              <a:pPr algn="r"/>
              <a:t>46</a:t>
            </a:fld>
            <a:endParaRPr lang="fr-FR" sz="1200"/>
          </a:p>
        </p:txBody>
      </p:sp>
      <p:sp>
        <p:nvSpPr>
          <p:cNvPr id="109571" name="Espace réservé de l'image des diapositives 1"/>
          <p:cNvSpPr>
            <a:spLocks noGrp="1" noRot="1" noChangeAspect="1" noTextEdit="1"/>
          </p:cNvSpPr>
          <p:nvPr>
            <p:ph type="sldImg"/>
          </p:nvPr>
        </p:nvSpPr>
        <p:spPr>
          <a:ln/>
        </p:spPr>
      </p:sp>
      <p:sp>
        <p:nvSpPr>
          <p:cNvPr id="109572" name="Espace réservé des commentaires 2"/>
          <p:cNvSpPr>
            <a:spLocks noGrp="1"/>
          </p:cNvSpPr>
          <p:nvPr>
            <p:ph type="body" idx="1"/>
          </p:nvPr>
        </p:nvSpPr>
        <p:spPr>
          <a:noFill/>
        </p:spPr>
        <p:txBody>
          <a:bodyPr/>
          <a:lstStyle/>
          <a:p>
            <a:pPr eaLnBrk="1" hangingPunct="1"/>
            <a:endParaRPr lang="fr-FR" smtClean="0"/>
          </a:p>
        </p:txBody>
      </p:sp>
      <p:sp>
        <p:nvSpPr>
          <p:cNvPr id="109573" name="Espace réservé du numéro de diapositive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2197C21D-1785-49C0-9CC4-E8EEB31BD699}" type="slidenum">
              <a:rPr lang="fr-FR" sz="1200"/>
              <a:pPr algn="r"/>
              <a:t>46</a:t>
            </a:fld>
            <a:endParaRPr lang="fr-F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a:ln/>
        </p:spPr>
      </p:sp>
      <p:sp>
        <p:nvSpPr>
          <p:cNvPr id="110595" name="Espace réservé des commentaires 2"/>
          <p:cNvSpPr>
            <a:spLocks noGrp="1"/>
          </p:cNvSpPr>
          <p:nvPr>
            <p:ph type="body" idx="1"/>
          </p:nvPr>
        </p:nvSpPr>
        <p:spPr>
          <a:noFill/>
        </p:spPr>
        <p:txBody>
          <a:bodyPr/>
          <a:lstStyle/>
          <a:p>
            <a:endParaRPr lang="fr-FR" smtClean="0"/>
          </a:p>
        </p:txBody>
      </p:sp>
      <p:sp>
        <p:nvSpPr>
          <p:cNvPr id="110596" name="Espace réservé du numéro de diapositive 3"/>
          <p:cNvSpPr>
            <a:spLocks noGrp="1"/>
          </p:cNvSpPr>
          <p:nvPr>
            <p:ph type="sldNum" sz="quarter" idx="5"/>
          </p:nvPr>
        </p:nvSpPr>
        <p:spPr>
          <a:noFill/>
          <a:ln>
            <a:miter lim="800000"/>
            <a:headEnd/>
            <a:tailEnd/>
          </a:ln>
        </p:spPr>
        <p:txBody>
          <a:bodyPr/>
          <a:lstStyle/>
          <a:p>
            <a:fld id="{8B7414FE-CCC6-4632-836A-B868CE2514F8}" type="slidenum">
              <a:rPr lang="fr-FR" smtClean="0"/>
              <a:pPr/>
              <a:t>47</a:t>
            </a:fld>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endParaRPr lang="fr-FR"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 EVIDENCE FOR SUPERIORITY OF ONE ORAL CONTRAST AGENT OVER ANOTHER</a:t>
            </a:r>
          </a:p>
          <a:p>
            <a:r>
              <a:rPr lang="fr-FR" dirty="0" smtClean="0"/>
              <a:t>One </a:t>
            </a:r>
            <a:r>
              <a:rPr lang="fr-FR" dirty="0" err="1" smtClean="0"/>
              <a:t>study</a:t>
            </a:r>
            <a:r>
              <a:rPr lang="fr-FR" dirty="0" smtClean="0"/>
              <a:t> </a:t>
            </a:r>
            <a:r>
              <a:rPr lang="fr-FR" dirty="0" err="1" smtClean="0"/>
              <a:t>showed</a:t>
            </a:r>
            <a:r>
              <a:rPr lang="fr-FR" dirty="0" smtClean="0"/>
              <a:t> on 10 </a:t>
            </a:r>
            <a:r>
              <a:rPr lang="fr-FR" dirty="0" err="1" smtClean="0"/>
              <a:t>volunteers</a:t>
            </a:r>
            <a:r>
              <a:rPr lang="fr-FR" baseline="0" dirty="0" smtClean="0"/>
              <a:t> </a:t>
            </a:r>
            <a:r>
              <a:rPr lang="fr-FR" baseline="0" dirty="0" err="1" smtClean="0"/>
              <a:t>that</a:t>
            </a:r>
            <a:r>
              <a:rPr lang="fr-FR" baseline="0" dirty="0" smtClean="0"/>
              <a:t> distension </a:t>
            </a:r>
            <a:r>
              <a:rPr lang="fr-FR" baseline="0" dirty="0" err="1" smtClean="0"/>
              <a:t>quality</a:t>
            </a:r>
            <a:r>
              <a:rPr lang="fr-FR" baseline="0" dirty="0" smtClean="0"/>
              <a:t> </a:t>
            </a:r>
            <a:r>
              <a:rPr lang="fr-FR" baseline="0" dirty="0" err="1" smtClean="0"/>
              <a:t>is</a:t>
            </a:r>
            <a:r>
              <a:rPr lang="fr-FR" baseline="0" dirty="0" smtClean="0"/>
              <a:t> </a:t>
            </a:r>
            <a:r>
              <a:rPr lang="fr-FR" baseline="0" dirty="0" err="1" smtClean="0"/>
              <a:t>inferior</a:t>
            </a:r>
            <a:r>
              <a:rPr lang="fr-FR" baseline="0" dirty="0" smtClean="0"/>
              <a:t> </a:t>
            </a:r>
            <a:r>
              <a:rPr lang="fr-FR" baseline="0" dirty="0" err="1" smtClean="0"/>
              <a:t>when</a:t>
            </a:r>
            <a:r>
              <a:rPr lang="fr-FR" baseline="0" dirty="0" smtClean="0"/>
              <a:t> the </a:t>
            </a:r>
            <a:r>
              <a:rPr lang="fr-FR" baseline="0" dirty="0" err="1" smtClean="0"/>
              <a:t>ingested</a:t>
            </a:r>
            <a:r>
              <a:rPr lang="fr-FR" baseline="0" dirty="0" smtClean="0"/>
              <a:t> volume of oral </a:t>
            </a:r>
            <a:r>
              <a:rPr lang="fr-FR" baseline="0" dirty="0" err="1" smtClean="0"/>
              <a:t>contrast</a:t>
            </a:r>
            <a:r>
              <a:rPr lang="fr-FR" baseline="0" dirty="0" smtClean="0"/>
              <a:t> </a:t>
            </a:r>
            <a:r>
              <a:rPr lang="fr-FR" baseline="0" dirty="0" err="1" smtClean="0"/>
              <a:t>is</a:t>
            </a:r>
            <a:r>
              <a:rPr lang="fr-FR" baseline="0" dirty="0" smtClean="0"/>
              <a:t> </a:t>
            </a:r>
            <a:r>
              <a:rPr lang="fr-FR" baseline="0" dirty="0" err="1" smtClean="0"/>
              <a:t>below</a:t>
            </a:r>
            <a:r>
              <a:rPr lang="fr-FR" baseline="0" dirty="0" smtClean="0"/>
              <a:t> 1000 ml</a:t>
            </a:r>
          </a:p>
          <a:p>
            <a:r>
              <a:rPr lang="fr-FR" baseline="0" dirty="0" smtClean="0"/>
              <a:t>No consensus as to </a:t>
            </a:r>
            <a:r>
              <a:rPr lang="fr-FR" baseline="0" dirty="0" err="1" smtClean="0"/>
              <a:t>whether</a:t>
            </a:r>
            <a:r>
              <a:rPr lang="fr-FR" baseline="0" dirty="0" smtClean="0"/>
              <a:t> the oral </a:t>
            </a:r>
            <a:r>
              <a:rPr lang="fr-FR" baseline="0" dirty="0" err="1" smtClean="0"/>
              <a:t>contrast</a:t>
            </a:r>
            <a:r>
              <a:rPr lang="fr-FR" baseline="0" dirty="0" smtClean="0"/>
              <a:t> </a:t>
            </a:r>
            <a:r>
              <a:rPr lang="fr-FR" baseline="0" dirty="0" err="1" smtClean="0"/>
              <a:t>should</a:t>
            </a:r>
            <a:r>
              <a:rPr lang="fr-FR" baseline="0" dirty="0" smtClean="0"/>
              <a:t> </a:t>
            </a:r>
            <a:r>
              <a:rPr lang="fr-FR" baseline="0" dirty="0" err="1" smtClean="0"/>
              <a:t>be</a:t>
            </a:r>
            <a:r>
              <a:rPr lang="fr-FR" baseline="0" dirty="0" smtClean="0"/>
              <a:t> split </a:t>
            </a:r>
            <a:r>
              <a:rPr lang="fr-FR" baseline="0" dirty="0" err="1" smtClean="0"/>
              <a:t>into</a:t>
            </a:r>
            <a:r>
              <a:rPr lang="fr-FR" baseline="0" dirty="0" smtClean="0"/>
              <a:t> </a:t>
            </a:r>
            <a:r>
              <a:rPr lang="fr-FR" baseline="0" dirty="0" err="1" smtClean="0"/>
              <a:t>two</a:t>
            </a:r>
            <a:r>
              <a:rPr lang="fr-FR" baseline="0" dirty="0" smtClean="0"/>
              <a:t> </a:t>
            </a:r>
            <a:r>
              <a:rPr lang="fr-FR" baseline="0" dirty="0" err="1" smtClean="0"/>
              <a:t>aliqots</a:t>
            </a:r>
            <a:r>
              <a:rPr lang="fr-FR" baseline="0" dirty="0" smtClean="0"/>
              <a:t> </a:t>
            </a:r>
            <a:r>
              <a:rPr lang="fr-FR" baseline="0" dirty="0" err="1" smtClean="0"/>
              <a:t>priot</a:t>
            </a:r>
            <a:r>
              <a:rPr lang="fr-FR" baseline="0" dirty="0" smtClean="0"/>
              <a:t> to ingestion or </a:t>
            </a:r>
            <a:r>
              <a:rPr lang="fr-FR" baseline="0" dirty="0" err="1" smtClean="0"/>
              <a:t>drunk</a:t>
            </a:r>
            <a:r>
              <a:rPr lang="fr-FR" baseline="0" dirty="0" smtClean="0"/>
              <a:t> </a:t>
            </a:r>
            <a:r>
              <a:rPr lang="fr-FR" baseline="0" dirty="0" err="1" smtClean="0"/>
              <a:t>continuously</a:t>
            </a:r>
            <a:r>
              <a:rPr lang="fr-FR" baseline="0" dirty="0" smtClean="0"/>
              <a:t> and </a:t>
            </a:r>
            <a:r>
              <a:rPr lang="fr-FR" baseline="0" dirty="0" err="1" smtClean="0"/>
              <a:t>both</a:t>
            </a:r>
            <a:r>
              <a:rPr lang="fr-FR" baseline="0" dirty="0" smtClean="0"/>
              <a:t> </a:t>
            </a:r>
            <a:r>
              <a:rPr lang="fr-FR" baseline="0" dirty="0" err="1" smtClean="0"/>
              <a:t>approaches</a:t>
            </a:r>
            <a:r>
              <a:rPr lang="fr-FR" baseline="0" dirty="0" smtClean="0"/>
              <a:t> </a:t>
            </a:r>
            <a:r>
              <a:rPr lang="fr-FR" baseline="0" dirty="0" err="1" smtClean="0"/>
              <a:t>seem</a:t>
            </a:r>
            <a:r>
              <a:rPr lang="fr-FR" baseline="0" dirty="0" smtClean="0"/>
              <a:t> acceptable</a:t>
            </a:r>
          </a:p>
          <a:p>
            <a:r>
              <a:rPr lang="fr-FR" baseline="0" dirty="0" smtClean="0"/>
              <a:t>No consensus on th </a:t>
            </a:r>
            <a:r>
              <a:rPr lang="fr-FR" baseline="0" dirty="0" err="1" smtClean="0"/>
              <a:t>eminimum</a:t>
            </a:r>
            <a:r>
              <a:rPr lang="fr-FR" baseline="0" dirty="0" smtClean="0"/>
              <a:t> </a:t>
            </a:r>
            <a:r>
              <a:rPr lang="fr-FR" baseline="0" dirty="0" err="1" smtClean="0"/>
              <a:t>quantity</a:t>
            </a:r>
            <a:r>
              <a:rPr lang="fr-FR" baseline="0" dirty="0" smtClean="0"/>
              <a:t> of oral </a:t>
            </a:r>
            <a:r>
              <a:rPr lang="fr-FR" baseline="0" dirty="0" err="1" smtClean="0"/>
              <a:t>contrast</a:t>
            </a:r>
            <a:r>
              <a:rPr lang="fr-FR" baseline="0" dirty="0" smtClean="0"/>
              <a:t> agent</a:t>
            </a:r>
            <a:endParaRPr lang="fr-FR" dirty="0" smtClean="0"/>
          </a:p>
          <a:p>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xmlns="" val="1683393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endParaRPr lang="fr-FR"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fr-FR" smtClean="0"/>
              <a:t>Surgeon for laparoscopy must precisely know where he is going because must be careful not to touch the bladder for ex</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endParaRPr lang="fr-FR" smtClean="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endParaRPr lang="fr-FR" smtClean="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ChangeArrowheads="1" noTextEdit="1"/>
          </p:cNvSpPr>
          <p:nvPr>
            <p:ph type="sldImg"/>
          </p:nvPr>
        </p:nvSpPr>
        <p:spPr>
          <a:ln/>
        </p:spPr>
      </p:sp>
      <p:sp>
        <p:nvSpPr>
          <p:cNvPr id="368643" name="Rectangle 3"/>
          <p:cNvSpPr>
            <a:spLocks noGrp="1" noChangeArrowheads="1"/>
          </p:cNvSpPr>
          <p:nvPr>
            <p:ph type="body" idx="1"/>
          </p:nvPr>
        </p:nvSpPr>
        <p:spPr>
          <a:xfrm>
            <a:off x="685800" y="4343400"/>
            <a:ext cx="5486400" cy="4114800"/>
          </a:xfrm>
          <a:noFill/>
          <a:ln/>
        </p:spPr>
        <p:txBody>
          <a:bodyPr/>
          <a:lstStyle/>
          <a:p>
            <a:endParaRPr lang="fr-FR" smtClean="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p:cNvSpPr>
            <a:spLocks noGrp="1" noRot="1" noChangeAspect="1" noTextEdit="1"/>
          </p:cNvSpPr>
          <p:nvPr>
            <p:ph type="sldImg"/>
          </p:nvPr>
        </p:nvSpPr>
        <p:spPr>
          <a:ln/>
        </p:spPr>
      </p:sp>
      <p:sp>
        <p:nvSpPr>
          <p:cNvPr id="112643" name="Espace réservé des commentaires 2"/>
          <p:cNvSpPr>
            <a:spLocks noGrp="1"/>
          </p:cNvSpPr>
          <p:nvPr>
            <p:ph type="body" idx="1"/>
          </p:nvPr>
        </p:nvSpPr>
        <p:spPr>
          <a:noFill/>
        </p:spPr>
        <p:txBody>
          <a:bodyPr/>
          <a:lstStyle/>
          <a:p>
            <a:endParaRPr lang="fr-FR" smtClean="0"/>
          </a:p>
        </p:txBody>
      </p:sp>
      <p:sp>
        <p:nvSpPr>
          <p:cNvPr id="112644" name="Espace réservé du numéro de diapositive 3"/>
          <p:cNvSpPr>
            <a:spLocks noGrp="1"/>
          </p:cNvSpPr>
          <p:nvPr>
            <p:ph type="sldNum" sz="quarter" idx="5"/>
          </p:nvPr>
        </p:nvSpPr>
        <p:spPr>
          <a:noFill/>
          <a:ln>
            <a:miter lim="800000"/>
            <a:headEnd/>
            <a:tailEnd/>
          </a:ln>
        </p:spPr>
        <p:txBody>
          <a:bodyPr/>
          <a:lstStyle/>
          <a:p>
            <a:fld id="{4BF618AB-E034-423A-AA24-EB63F665F0F8}" type="slidenum">
              <a:rPr lang="fr-FR" smtClean="0"/>
              <a:pPr/>
              <a:t>55</a:t>
            </a:fld>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miter lim="800000"/>
            <a:headEnd/>
            <a:tailEnd/>
          </a:ln>
        </p:spPr>
        <p:txBody>
          <a:bodyPr/>
          <a:lstStyle/>
          <a:p>
            <a:fld id="{33E35948-F57D-49A1-9F3B-A5C1EDB77B6C}" type="slidenum">
              <a:rPr lang="fr-FR" smtClean="0"/>
              <a:pPr/>
              <a:t>56</a:t>
            </a:fld>
            <a:endParaRPr lang="fr-FR"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685800" y="4343400"/>
            <a:ext cx="5486400" cy="4114800"/>
          </a:xfrm>
          <a:noFill/>
        </p:spPr>
        <p:txBody>
          <a:bodyPr/>
          <a:lstStyle/>
          <a:p>
            <a:pPr eaLnBrk="1" hangingPunct="1"/>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a:ln/>
        </p:spPr>
      </p:sp>
      <p:sp>
        <p:nvSpPr>
          <p:cNvPr id="113667" name="Espace réservé des commentaires 2"/>
          <p:cNvSpPr>
            <a:spLocks noGrp="1"/>
          </p:cNvSpPr>
          <p:nvPr>
            <p:ph type="body" idx="1"/>
          </p:nvPr>
        </p:nvSpPr>
        <p:spPr>
          <a:noFill/>
        </p:spPr>
        <p:txBody>
          <a:bodyPr/>
          <a:lstStyle/>
          <a:p>
            <a:endParaRPr lang="fr-FR" smtClean="0"/>
          </a:p>
        </p:txBody>
      </p:sp>
      <p:sp>
        <p:nvSpPr>
          <p:cNvPr id="113668" name="Espace réservé du numéro de diapositive 3"/>
          <p:cNvSpPr>
            <a:spLocks noGrp="1"/>
          </p:cNvSpPr>
          <p:nvPr>
            <p:ph type="sldNum" sz="quarter" idx="5"/>
          </p:nvPr>
        </p:nvSpPr>
        <p:spPr>
          <a:noFill/>
          <a:ln>
            <a:miter lim="800000"/>
            <a:headEnd/>
            <a:tailEnd/>
          </a:ln>
        </p:spPr>
        <p:txBody>
          <a:bodyPr/>
          <a:lstStyle/>
          <a:p>
            <a:fld id="{1E1C0E61-5AB3-4FF6-8AAD-1F5D58C06598}" type="slidenum">
              <a:rPr lang="fr-FR" smtClean="0"/>
              <a:pPr/>
              <a:t>57</a:t>
            </a:fld>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207F528A-583C-46D0-9071-355E5207CC1B}" type="slidenum">
              <a:rPr lang="fr-FR" smtClean="0"/>
              <a:pPr/>
              <a:t>58</a:t>
            </a:fld>
            <a:endParaRPr lang="fr-FR"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63B8388A-1205-4947-A55D-066413074471}" type="slidenum">
              <a:rPr lang="fr-FR" smtClean="0"/>
              <a:pPr/>
              <a:t>59</a:t>
            </a:fld>
            <a:endParaRPr lang="fr-FR"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r>
              <a:rPr lang="fr-FR" smtClean="0"/>
              <a:t>Masse inflammatoire = trajets fistuleux fermés  sans collection drainable ou avec si pas abces antitnf</a:t>
            </a:r>
          </a:p>
          <a:p>
            <a:pPr eaLnBrk="1" hangingPunct="1"/>
            <a:r>
              <a:rPr lang="fr-FR" smtClean="0"/>
              <a:t>Forme inflamm CT + IS</a:t>
            </a:r>
          </a:p>
          <a:p>
            <a:pPr eaLnBrk="1" hangingPunct="1"/>
            <a:r>
              <a:rPr lang="fr-FR" smtClean="0"/>
              <a:t>Fistule antitnf + isup sauf si sténose ou abces</a:t>
            </a:r>
          </a:p>
          <a:p>
            <a:pPr eaLnBrk="1" hangingPunct="1"/>
            <a:r>
              <a:rPr lang="fr-FR" smtClean="0"/>
              <a:t>Perfo-abces AB, drainage chir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xmlns="" val="3765420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endParaRPr lang="fr-FR" smtClean="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fr-FR" smtClean="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a:ln/>
        </p:spPr>
      </p:sp>
      <p:sp>
        <p:nvSpPr>
          <p:cNvPr id="116739" name="Espace réservé des commentaires 2"/>
          <p:cNvSpPr>
            <a:spLocks noGrp="1"/>
          </p:cNvSpPr>
          <p:nvPr>
            <p:ph type="body" idx="1"/>
          </p:nvPr>
        </p:nvSpPr>
        <p:spPr>
          <a:noFill/>
        </p:spPr>
        <p:txBody>
          <a:bodyPr/>
          <a:lstStyle/>
          <a:p>
            <a:r>
              <a:rPr lang="en-US" smtClean="0"/>
              <a:t>Detection of large-volume abscesses is particularly important, not only because they cause symptoms, but because their presence is a contraindication to therapy with anti–tumor necrosis factor immunomodulators such as infliximab (Remicade; Schering-Plough, Welwyn Garden City, England) (</a:t>
            </a:r>
            <a:r>
              <a:rPr lang="en-US" smtClean="0">
                <a:hlinkClick r:id="" action="ppaction://hlinkfile"/>
              </a:rPr>
              <a:t>49</a:t>
            </a:r>
            <a:r>
              <a:rPr lang="en-US" smtClean="0"/>
              <a:t>). In many cases, such abscesses must be treated with imaging-guided drainage before medical therapy is commenced. </a:t>
            </a:r>
          </a:p>
          <a:p>
            <a:r>
              <a:rPr lang="en-US" smtClean="0"/>
              <a:t>Reactive loculated peritoneal fluid is occasionally seen in patients with severe nutritional failure, in patients with long-segment inflammation, or as a normal physiologic finding in young women with Crohn disease. It may mimic abscess, but it will not demonstrate an enhancing wall or adjacent peritoneal thickening, and it will have uniform high signal intensity (</a:t>
            </a:r>
            <a:r>
              <a:rPr lang="en-US" smtClean="0">
                <a:hlinkClick r:id="" action="ppaction://hlinkfile"/>
              </a:rPr>
              <a:t>Fig 3a</a:t>
            </a:r>
            <a:r>
              <a:rPr lang="en-US" smtClean="0"/>
              <a:t>).</a:t>
            </a:r>
          </a:p>
          <a:p>
            <a:endParaRPr lang="fr-FR" smtClean="0"/>
          </a:p>
        </p:txBody>
      </p:sp>
      <p:sp>
        <p:nvSpPr>
          <p:cNvPr id="116740" name="Espace réservé du numéro de diapositive 3"/>
          <p:cNvSpPr>
            <a:spLocks noGrp="1"/>
          </p:cNvSpPr>
          <p:nvPr>
            <p:ph type="sldNum" sz="quarter" idx="5"/>
          </p:nvPr>
        </p:nvSpPr>
        <p:spPr>
          <a:noFill/>
          <a:ln>
            <a:miter lim="800000"/>
            <a:headEnd/>
            <a:tailEnd/>
          </a:ln>
        </p:spPr>
        <p:txBody>
          <a:bodyPr/>
          <a:lstStyle/>
          <a:p>
            <a:fld id="{50EEFE0C-4CBE-4036-9791-B6C5705505F1}" type="slidenum">
              <a:rPr lang="fr-FR" smtClean="0"/>
              <a:pPr/>
              <a:t>64</a:t>
            </a:fld>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noTextEdit="1"/>
          </p:cNvSpPr>
          <p:nvPr>
            <p:ph type="sldImg"/>
          </p:nvPr>
        </p:nvSpPr>
        <p:spPr>
          <a:ln/>
        </p:spPr>
      </p:sp>
      <p:sp>
        <p:nvSpPr>
          <p:cNvPr id="370691" name="Rectangle 3"/>
          <p:cNvSpPr>
            <a:spLocks noGrp="1" noChangeArrowheads="1"/>
          </p:cNvSpPr>
          <p:nvPr>
            <p:ph type="body" idx="1"/>
          </p:nvPr>
        </p:nvSpPr>
        <p:spPr>
          <a:xfrm>
            <a:off x="685800" y="4343400"/>
            <a:ext cx="5486400" cy="4114800"/>
          </a:xfrm>
          <a:noFill/>
          <a:ln/>
        </p:spPr>
        <p:txBody>
          <a:bodyPr/>
          <a:lstStyle/>
          <a:p>
            <a:endParaRPr lang="fr-FR" smtClean="0">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a:ln/>
        </p:spPr>
      </p:sp>
      <p:sp>
        <p:nvSpPr>
          <p:cNvPr id="117763" name="Espace réservé des commentaires 2"/>
          <p:cNvSpPr>
            <a:spLocks noGrp="1"/>
          </p:cNvSpPr>
          <p:nvPr>
            <p:ph type="body" idx="1"/>
          </p:nvPr>
        </p:nvSpPr>
        <p:spPr>
          <a:noFill/>
        </p:spPr>
        <p:txBody>
          <a:bodyPr/>
          <a:lstStyle/>
          <a:p>
            <a:r>
              <a:rPr lang="fr-FR" smtClean="0"/>
              <a:t>It may not be relevant to make an exclusive distinction, as is usually done between inflammatory and fibrotic patients</a:t>
            </a:r>
          </a:p>
          <a:p>
            <a:r>
              <a:rPr lang="fr-FR" smtClean="0"/>
              <a:t>They did not find any correlation between fibrosis score and mri pattern or degree of enhancement</a:t>
            </a:r>
          </a:p>
        </p:txBody>
      </p:sp>
      <p:sp>
        <p:nvSpPr>
          <p:cNvPr id="117764" name="Espace réservé du numéro de diapositive 3"/>
          <p:cNvSpPr>
            <a:spLocks noGrp="1"/>
          </p:cNvSpPr>
          <p:nvPr>
            <p:ph type="sldNum" sz="quarter" idx="5"/>
          </p:nvPr>
        </p:nvSpPr>
        <p:spPr>
          <a:noFill/>
          <a:ln>
            <a:miter lim="800000"/>
            <a:headEnd/>
            <a:tailEnd/>
          </a:ln>
        </p:spPr>
        <p:txBody>
          <a:bodyPr/>
          <a:lstStyle/>
          <a:p>
            <a:fld id="{147A0B5F-91B9-4546-A5E3-4702DB630721}" type="slidenum">
              <a:rPr lang="fr-FR" smtClean="0"/>
              <a:pPr/>
              <a:t>69</a:t>
            </a:fld>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a:ln/>
        </p:spPr>
      </p:sp>
      <p:sp>
        <p:nvSpPr>
          <p:cNvPr id="118787" name="Espace réservé des commentaires 2"/>
          <p:cNvSpPr>
            <a:spLocks noGrp="1"/>
          </p:cNvSpPr>
          <p:nvPr>
            <p:ph type="body" idx="1"/>
          </p:nvPr>
        </p:nvSpPr>
        <p:spPr>
          <a:noFill/>
        </p:spPr>
        <p:txBody>
          <a:bodyPr/>
          <a:lstStyle/>
          <a:p>
            <a:r>
              <a:rPr lang="fr-FR" smtClean="0"/>
              <a:t>Two studies</a:t>
            </a:r>
          </a:p>
          <a:p>
            <a:r>
              <a:rPr lang="fr-FR" smtClean="0"/>
              <a:t>Zappa 53 patients</a:t>
            </a:r>
          </a:p>
          <a:p>
            <a:r>
              <a:rPr lang="fr-FR" smtClean="0"/>
              <a:t>Punwani 12 patients</a:t>
            </a:r>
          </a:p>
          <a:p>
            <a:r>
              <a:rPr lang="fr-FR" smtClean="0"/>
              <a:t>Correlation/donnees histo</a:t>
            </a:r>
          </a:p>
          <a:p>
            <a:r>
              <a:rPr lang="fr-FR" smtClean="0"/>
              <a:t>Patients tous opérés et importance de la fibrose corrélée à l’importance de l’inflammation</a:t>
            </a:r>
          </a:p>
          <a:p>
            <a:r>
              <a:rPr lang="fr-FR" smtClean="0"/>
              <a:t>Fibrose et inflammation: tous les patients opérés: fibrose sur pièces opératoires et plus ou moins associée à de l’inflmmation</a:t>
            </a:r>
          </a:p>
        </p:txBody>
      </p:sp>
      <p:sp>
        <p:nvSpPr>
          <p:cNvPr id="118788" name="Espace réservé du numéro de diapositive 3"/>
          <p:cNvSpPr>
            <a:spLocks noGrp="1"/>
          </p:cNvSpPr>
          <p:nvPr>
            <p:ph type="sldNum" sz="quarter" idx="5"/>
          </p:nvPr>
        </p:nvSpPr>
        <p:spPr>
          <a:noFill/>
          <a:ln>
            <a:miter lim="800000"/>
            <a:headEnd/>
            <a:tailEnd/>
          </a:ln>
        </p:spPr>
        <p:txBody>
          <a:bodyPr/>
          <a:lstStyle/>
          <a:p>
            <a:fld id="{798169B9-10DB-4763-950D-D607EB6507A1}" type="slidenum">
              <a:rPr lang="fr-FR" smtClean="0"/>
              <a:pPr/>
              <a:t>70</a:t>
            </a:fld>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fr-FR" smtClean="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fr-FR" smtClean="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endParaRPr lang="fr-FR" smtClean="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a:ln/>
        </p:spPr>
      </p:sp>
      <p:sp>
        <p:nvSpPr>
          <p:cNvPr id="119811" name="Espace réservé des commentaires 2"/>
          <p:cNvSpPr>
            <a:spLocks noGrp="1"/>
          </p:cNvSpPr>
          <p:nvPr>
            <p:ph type="body" idx="1"/>
          </p:nvPr>
        </p:nvSpPr>
        <p:spPr>
          <a:noFill/>
        </p:spPr>
        <p:txBody>
          <a:bodyPr/>
          <a:lstStyle/>
          <a:p>
            <a:r>
              <a:rPr lang="fr-FR" smtClean="0"/>
              <a:t>In the last few years, the goal of achieving improvement of mucosal damage or healing has become a therapuetic outcome, and these endoscopic scores have been used to address this issue.</a:t>
            </a:r>
          </a:p>
        </p:txBody>
      </p:sp>
      <p:sp>
        <p:nvSpPr>
          <p:cNvPr id="119812" name="Espace réservé du numéro de diapositive 3"/>
          <p:cNvSpPr>
            <a:spLocks noGrp="1"/>
          </p:cNvSpPr>
          <p:nvPr>
            <p:ph type="sldNum" sz="quarter" idx="5"/>
          </p:nvPr>
        </p:nvSpPr>
        <p:spPr>
          <a:noFill/>
          <a:ln>
            <a:miter lim="800000"/>
            <a:headEnd/>
            <a:tailEnd/>
          </a:ln>
        </p:spPr>
        <p:txBody>
          <a:bodyPr/>
          <a:lstStyle/>
          <a:p>
            <a:fld id="{D399630A-6F0D-4AF8-9496-8244B21E100E}" type="slidenum">
              <a:rPr lang="fr-FR" smtClean="0"/>
              <a:pPr/>
              <a:t>75</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There </a:t>
            </a:r>
            <a:r>
              <a:rPr lang="fr-FR" dirty="0" err="1" smtClean="0"/>
              <a:t>was</a:t>
            </a:r>
            <a:r>
              <a:rPr lang="fr-FR" dirty="0" smtClean="0"/>
              <a:t> no consensus as to </a:t>
            </a:r>
            <a:r>
              <a:rPr lang="fr-FR" dirty="0" err="1" smtClean="0"/>
              <a:t>which</a:t>
            </a:r>
            <a:r>
              <a:rPr lang="fr-FR" dirty="0" smtClean="0"/>
              <a:t> </a:t>
            </a:r>
            <a:r>
              <a:rPr lang="fr-FR" dirty="0" err="1" smtClean="0"/>
              <a:t>field</a:t>
            </a:r>
            <a:r>
              <a:rPr lang="fr-FR" dirty="0" smtClean="0"/>
              <a:t> </a:t>
            </a:r>
            <a:r>
              <a:rPr lang="fr-FR" dirty="0" err="1" smtClean="0"/>
              <a:t>strenght</a:t>
            </a:r>
            <a:r>
              <a:rPr lang="fr-FR" baseline="0" dirty="0" smtClean="0"/>
              <a:t> </a:t>
            </a:r>
            <a:r>
              <a:rPr lang="fr-FR" baseline="0" dirty="0" err="1" smtClean="0"/>
              <a:t>was</a:t>
            </a:r>
            <a:r>
              <a:rPr lang="fr-FR" baseline="0" dirty="0" smtClean="0"/>
              <a:t> optimal for </a:t>
            </a:r>
            <a:r>
              <a:rPr lang="fr-FR" baseline="0" dirty="0" err="1" smtClean="0"/>
              <a:t>enteric</a:t>
            </a:r>
            <a:r>
              <a:rPr lang="fr-FR" baseline="0" dirty="0" smtClean="0"/>
              <a:t> MRI </a:t>
            </a:r>
            <a:r>
              <a:rPr lang="fr-FR" baseline="0" dirty="0" err="1" smtClean="0"/>
              <a:t>with</a:t>
            </a:r>
            <a:r>
              <a:rPr lang="fr-FR" baseline="0" dirty="0" smtClean="0"/>
              <a:t> data </a:t>
            </a:r>
            <a:r>
              <a:rPr lang="fr-FR" baseline="0" dirty="0" err="1" smtClean="0"/>
              <a:t>suggesting</a:t>
            </a:r>
            <a:r>
              <a:rPr lang="fr-FR" baseline="0" dirty="0" smtClean="0"/>
              <a:t> high image </a:t>
            </a:r>
            <a:r>
              <a:rPr lang="fr-FR" baseline="0" dirty="0" err="1" smtClean="0"/>
              <a:t>quality</a:t>
            </a:r>
            <a:r>
              <a:rPr lang="fr-FR" baseline="0" dirty="0" smtClean="0"/>
              <a:t> </a:t>
            </a:r>
            <a:r>
              <a:rPr lang="fr-FR" baseline="0" dirty="0" err="1" smtClean="0"/>
              <a:t>is</a:t>
            </a:r>
            <a:r>
              <a:rPr lang="fr-FR" baseline="0" dirty="0" smtClean="0"/>
              <a:t> </a:t>
            </a:r>
            <a:r>
              <a:rPr lang="fr-FR" baseline="0" dirty="0" err="1" smtClean="0"/>
              <a:t>routinely</a:t>
            </a:r>
            <a:r>
              <a:rPr lang="fr-FR" baseline="0" dirty="0" smtClean="0"/>
              <a:t> possible on 3 T as </a:t>
            </a:r>
            <a:r>
              <a:rPr lang="fr-FR" baseline="0" dirty="0" err="1" smtClean="0"/>
              <a:t>well</a:t>
            </a:r>
            <a:r>
              <a:rPr lang="fr-FR" baseline="0" dirty="0" smtClean="0"/>
              <a:t> as 1.5 T</a:t>
            </a:r>
          </a:p>
          <a:p>
            <a:r>
              <a:rPr lang="fr-FR" baseline="0" dirty="0" err="1" smtClean="0"/>
              <a:t>Bost</a:t>
            </a:r>
            <a:r>
              <a:rPr lang="fr-FR" baseline="0" dirty="0" smtClean="0"/>
              <a:t> </a:t>
            </a:r>
            <a:r>
              <a:rPr lang="fr-FR" baseline="0" dirty="0" err="1" smtClean="0"/>
              <a:t>antispasmolytic</a:t>
            </a:r>
            <a:r>
              <a:rPr lang="fr-FR" baseline="0" dirty="0" smtClean="0"/>
              <a:t> agents efficient </a:t>
            </a:r>
            <a:r>
              <a:rPr lang="fr-FR" baseline="0" dirty="0" err="1" smtClean="0"/>
              <a:t>although</a:t>
            </a:r>
            <a:r>
              <a:rPr lang="fr-FR" baseline="0" dirty="0" smtClean="0"/>
              <a:t> no </a:t>
            </a:r>
            <a:r>
              <a:rPr lang="fr-FR" baseline="0" dirty="0" err="1" smtClean="0"/>
              <a:t>evidence</a:t>
            </a:r>
            <a:r>
              <a:rPr lang="fr-FR" baseline="0" dirty="0" smtClean="0"/>
              <a:t>. Expert opinion for first line </a:t>
            </a:r>
            <a:r>
              <a:rPr lang="fr-FR" baseline="0" dirty="0" err="1" smtClean="0"/>
              <a:t>hoscyine</a:t>
            </a:r>
            <a:r>
              <a:rPr lang="fr-FR" baseline="0" dirty="0" smtClean="0"/>
              <a:t> </a:t>
            </a:r>
            <a:r>
              <a:rPr lang="fr-FR" baseline="0" dirty="0" err="1" smtClean="0"/>
              <a:t>butylbromide</a:t>
            </a:r>
            <a:endParaRPr lang="fr-FR" baseline="0" dirty="0" smtClean="0"/>
          </a:p>
          <a:p>
            <a:r>
              <a:rPr lang="fr-FR" baseline="0" dirty="0" smtClean="0"/>
              <a:t>Optimal timing of administration or </a:t>
            </a:r>
            <a:r>
              <a:rPr lang="fr-FR" baseline="0" dirty="0" err="1" smtClean="0"/>
              <a:t>whether</a:t>
            </a:r>
            <a:r>
              <a:rPr lang="fr-FR" baseline="0" dirty="0" smtClean="0"/>
              <a:t> the dose </a:t>
            </a:r>
            <a:r>
              <a:rPr lang="fr-FR" baseline="0" dirty="0" err="1" smtClean="0"/>
              <a:t>should</a:t>
            </a:r>
            <a:r>
              <a:rPr lang="fr-FR" baseline="0" dirty="0" smtClean="0"/>
              <a:t> </a:t>
            </a:r>
            <a:r>
              <a:rPr lang="fr-FR" baseline="0" dirty="0" err="1" smtClean="0"/>
              <a:t>be</a:t>
            </a:r>
            <a:r>
              <a:rPr lang="fr-FR" baseline="0" dirty="0" smtClean="0"/>
              <a:t> split in an </a:t>
            </a:r>
            <a:r>
              <a:rPr lang="fr-FR" baseline="0" dirty="0" err="1" smtClean="0"/>
              <a:t>attempt</a:t>
            </a:r>
            <a:r>
              <a:rPr lang="fr-FR" baseline="0" dirty="0" smtClean="0"/>
              <a:t> to </a:t>
            </a:r>
            <a:r>
              <a:rPr lang="fr-FR" baseline="0" dirty="0" err="1" smtClean="0"/>
              <a:t>maintain</a:t>
            </a:r>
            <a:r>
              <a:rPr lang="fr-FR" baseline="0" dirty="0" smtClean="0"/>
              <a:t> </a:t>
            </a:r>
            <a:r>
              <a:rPr lang="fr-FR" baseline="0" dirty="0" err="1" smtClean="0"/>
              <a:t>persitalsis</a:t>
            </a:r>
            <a:r>
              <a:rPr lang="fr-FR" baseline="0" dirty="0" smtClean="0"/>
              <a:t> </a:t>
            </a:r>
            <a:r>
              <a:rPr lang="fr-FR" baseline="0" dirty="0" err="1" smtClean="0"/>
              <a:t>throughout</a:t>
            </a:r>
            <a:r>
              <a:rPr lang="fr-FR" baseline="0" dirty="0" smtClean="0"/>
              <a:t> duration of MR </a:t>
            </a:r>
            <a:r>
              <a:rPr lang="fr-FR" baseline="0" dirty="0" err="1" smtClean="0"/>
              <a:t>examination</a:t>
            </a:r>
            <a:r>
              <a:rPr lang="fr-FR" baseline="0" dirty="0" smtClean="0"/>
              <a:t> </a:t>
            </a:r>
            <a:r>
              <a:rPr lang="fr-FR" baseline="0" dirty="0" err="1" smtClean="0"/>
              <a:t>recommended</a:t>
            </a:r>
            <a:r>
              <a:rPr lang="fr-FR" baseline="0" dirty="0" smtClean="0"/>
              <a:t> </a:t>
            </a:r>
            <a:r>
              <a:rPr lang="fr-FR" baseline="0" dirty="0" err="1" smtClean="0"/>
              <a:t>taht</a:t>
            </a:r>
            <a:r>
              <a:rPr lang="fr-FR" baseline="0" dirty="0" smtClean="0"/>
              <a:t> </a:t>
            </a:r>
            <a:r>
              <a:rPr lang="fr-FR" baseline="0" dirty="0" err="1" smtClean="0"/>
              <a:t>spasmolytics</a:t>
            </a:r>
            <a:r>
              <a:rPr lang="fr-FR" baseline="0" dirty="0" smtClean="0"/>
              <a:t> </a:t>
            </a:r>
            <a:r>
              <a:rPr lang="fr-FR" baseline="0" dirty="0" err="1" smtClean="0"/>
              <a:t>should</a:t>
            </a:r>
            <a:r>
              <a:rPr lang="fr-FR" baseline="0" dirty="0" smtClean="0"/>
              <a:t> </a:t>
            </a:r>
            <a:r>
              <a:rPr lang="fr-FR" baseline="0" dirty="0" err="1" smtClean="0"/>
              <a:t>be</a:t>
            </a:r>
            <a:r>
              <a:rPr lang="fr-FR" baseline="0" dirty="0" smtClean="0"/>
              <a:t> </a:t>
            </a:r>
            <a:r>
              <a:rPr lang="fr-FR" baseline="0" dirty="0" err="1" smtClean="0"/>
              <a:t>adminestered</a:t>
            </a:r>
            <a:r>
              <a:rPr lang="fr-FR" baseline="0" dirty="0" smtClean="0"/>
              <a:t> </a:t>
            </a:r>
            <a:r>
              <a:rPr lang="fr-FR" baseline="0" dirty="0" err="1" smtClean="0"/>
              <a:t>before</a:t>
            </a:r>
            <a:r>
              <a:rPr lang="fr-FR" baseline="0" dirty="0" smtClean="0"/>
              <a:t> motion sensitive </a:t>
            </a:r>
            <a:r>
              <a:rPr lang="fr-FR" baseline="0" dirty="0" err="1" smtClean="0"/>
              <a:t>sequences</a:t>
            </a:r>
            <a:r>
              <a:rPr lang="fr-FR" baseline="0" dirty="0" smtClean="0"/>
              <a:t> as </a:t>
            </a:r>
            <a:r>
              <a:rPr lang="fr-FR" baseline="0" dirty="0" err="1" smtClean="0"/>
              <a:t>either</a:t>
            </a:r>
            <a:r>
              <a:rPr lang="fr-FR" baseline="0" dirty="0" smtClean="0"/>
              <a:t> a single or split dose</a:t>
            </a: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xmlns="" val="1343093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r>
              <a:rPr lang="fr-FR" smtClean="0"/>
              <a:t>One weakness of using surgical specimen as a standard of re for disease activity is that it potentially introduce bias-patients could be end stage but they did not have any complication in their population because they use early surgery as an effective treatyment foe limited terminal ileal disesae</a:t>
            </a:r>
          </a:p>
          <a:p>
            <a:r>
              <a:rPr lang="fr-FR" smtClean="0"/>
              <a:t>They again used a histopathological reference for validation, acquired by endoscopic biopsy</a:t>
            </a:r>
          </a:p>
          <a:p>
            <a:r>
              <a:rPr lang="fr-FR" smtClean="0"/>
              <a:t>Rimola assessed 50 patients with clinically active (n= 35) or inactive (n=15) CD, who underwent ileocolonoscopy and MRI</a:t>
            </a:r>
          </a:p>
          <a:p>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e l'image des diapositives 1"/>
          <p:cNvSpPr>
            <a:spLocks noGrp="1" noRot="1" noChangeAspect="1" noTextEdit="1"/>
          </p:cNvSpPr>
          <p:nvPr>
            <p:ph type="sldImg"/>
          </p:nvPr>
        </p:nvSpPr>
        <p:spPr>
          <a:ln/>
        </p:spPr>
      </p:sp>
      <p:sp>
        <p:nvSpPr>
          <p:cNvPr id="124931" name="Espace réservé des commentaires 2"/>
          <p:cNvSpPr>
            <a:spLocks noGrp="1"/>
          </p:cNvSpPr>
          <p:nvPr>
            <p:ph type="body" idx="1"/>
          </p:nvPr>
        </p:nvSpPr>
        <p:spPr>
          <a:noFill/>
        </p:spPr>
        <p:txBody>
          <a:bodyPr/>
          <a:lstStyle/>
          <a:p>
            <a:r>
              <a:rPr lang="fr-FR" smtClean="0"/>
              <a:t>Oto acad radiol 2009 etude centrée sur le cadre colique 11 p detection inflammation 95 %</a:t>
            </a:r>
          </a:p>
          <a:p>
            <a:r>
              <a:rPr lang="fr-FR" smtClean="0"/>
              <a:t>Kiryu 2009 etude centrée sur grele et colon (&lt;31 p) sans préparartion</a:t>
            </a:r>
          </a:p>
          <a:p>
            <a:r>
              <a:rPr lang="fr-FR" smtClean="0"/>
              <a:t>Detection inflammation 86 % sp 81 %</a:t>
            </a:r>
          </a:p>
          <a:p>
            <a:r>
              <a:rPr lang="fr-FR" smtClean="0"/>
              <a:t>Limites mvt des anses et étude médiocre du jéjunum</a:t>
            </a:r>
          </a:p>
          <a:p>
            <a:r>
              <a:rPr lang="fr-FR" smtClean="0"/>
              <a:t>Étude avec trigger respi 3 à 4 min</a:t>
            </a:r>
          </a:p>
        </p:txBody>
      </p:sp>
      <p:sp>
        <p:nvSpPr>
          <p:cNvPr id="124932" name="Espace réservé du numéro de diapositive 3"/>
          <p:cNvSpPr>
            <a:spLocks noGrp="1"/>
          </p:cNvSpPr>
          <p:nvPr>
            <p:ph type="sldNum" sz="quarter" idx="5"/>
          </p:nvPr>
        </p:nvSpPr>
        <p:spPr>
          <a:noFill/>
          <a:ln>
            <a:miter lim="800000"/>
            <a:headEnd/>
            <a:tailEnd/>
          </a:ln>
        </p:spPr>
        <p:txBody>
          <a:bodyPr/>
          <a:lstStyle/>
          <a:p>
            <a:fld id="{44976981-04D0-41EA-85C4-927178B4DAC8}" type="slidenum">
              <a:rPr lang="fr-FR" smtClean="0"/>
              <a:pPr/>
              <a:t>80</a:t>
            </a:fld>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noTextEdit="1"/>
          </p:cNvSpPr>
          <p:nvPr>
            <p:ph type="sldImg"/>
          </p:nvPr>
        </p:nvSpPr>
        <p:spPr>
          <a:ln/>
        </p:spPr>
      </p:sp>
      <p:sp>
        <p:nvSpPr>
          <p:cNvPr id="220163" name="Rectangle 3"/>
          <p:cNvSpPr>
            <a:spLocks noGrp="1" noChangeArrowheads="1"/>
          </p:cNvSpPr>
          <p:nvPr>
            <p:ph type="body" idx="1"/>
          </p:nvPr>
        </p:nvSpPr>
        <p:spPr>
          <a:noFill/>
          <a:ln/>
        </p:spPr>
        <p:txBody>
          <a:bodyPr/>
          <a:lstStyle/>
          <a:p>
            <a:endParaRPr lang="fr-FR"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 </a:t>
            </a:r>
            <a:r>
              <a:rPr lang="fr-FR" dirty="0" err="1" smtClean="0"/>
              <a:t>evidence</a:t>
            </a:r>
            <a:r>
              <a:rPr lang="fr-FR" dirty="0" smtClean="0"/>
              <a:t> </a:t>
            </a:r>
            <a:r>
              <a:rPr lang="fr-FR" dirty="0" err="1" smtClean="0"/>
              <a:t>informing</a:t>
            </a:r>
            <a:r>
              <a:rPr lang="fr-FR" dirty="0" smtClean="0"/>
              <a:t> the optimal </a:t>
            </a:r>
            <a:r>
              <a:rPr lang="fr-FR" dirty="0" err="1" smtClean="0"/>
              <a:t>combination</a:t>
            </a:r>
            <a:r>
              <a:rPr lang="fr-FR" baseline="0" dirty="0" smtClean="0"/>
              <a:t> of T2 and SSFP </a:t>
            </a:r>
            <a:r>
              <a:rPr lang="fr-FR" baseline="0" dirty="0" err="1" smtClean="0"/>
              <a:t>ge</a:t>
            </a:r>
            <a:r>
              <a:rPr lang="fr-FR" baseline="0" dirty="0" smtClean="0"/>
              <a:t> SEQUENCES ALTHOUGH NEARLY ALL STUDIES IN THE LITERATURE UTILISE BOTH SEQUENCES TYPE</a:t>
            </a:r>
          </a:p>
          <a:p>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xmlns="" val="194176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832AD2-7862-47F0-A419-1B4089EA2589}" type="slidenum">
              <a:rPr lang="fr-FR" altLang="fr-FR" sz="1200" smtClean="0"/>
              <a:pPr eaLnBrk="1" hangingPunct="1"/>
              <a:t>11</a:t>
            </a:fld>
            <a:endParaRPr lang="fr-FR" altLang="fr-FR"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dirty="0" smtClean="0"/>
              <a:t>Fats </a:t>
            </a:r>
            <a:r>
              <a:rPr lang="fr-FR" altLang="fr-FR" dirty="0" err="1" smtClean="0"/>
              <a:t>imaging</a:t>
            </a:r>
            <a:r>
              <a:rPr lang="fr-FR" altLang="fr-FR" dirty="0" smtClean="0"/>
              <a:t> </a:t>
            </a:r>
            <a:r>
              <a:rPr lang="fr-FR" altLang="fr-FR" dirty="0" err="1" smtClean="0"/>
              <a:t>employing</a:t>
            </a:r>
            <a:r>
              <a:rPr lang="fr-FR" altLang="fr-FR" dirty="0" smtClean="0"/>
              <a:t> </a:t>
            </a:r>
            <a:r>
              <a:rPr lang="fr-FR" altLang="fr-FR" dirty="0" err="1" smtClean="0"/>
              <a:t>steady</a:t>
            </a:r>
            <a:r>
              <a:rPr lang="fr-FR" altLang="fr-FR" dirty="0" smtClean="0"/>
              <a:t>-state acquisition or  </a:t>
            </a:r>
            <a:r>
              <a:rPr lang="fr-FR" altLang="fr-FR" dirty="0" err="1" smtClean="0"/>
              <a:t>fast</a:t>
            </a:r>
            <a:r>
              <a:rPr lang="fr-FR" altLang="fr-FR" dirty="0" smtClean="0"/>
              <a:t> </a:t>
            </a:r>
            <a:r>
              <a:rPr lang="fr-FR" altLang="fr-FR" dirty="0" err="1" smtClean="0"/>
              <a:t>imaging</a:t>
            </a:r>
            <a:r>
              <a:rPr lang="fr-FR" altLang="fr-FR" dirty="0" smtClean="0"/>
              <a:t> </a:t>
            </a:r>
            <a:r>
              <a:rPr lang="fr-FR" altLang="fr-FR" dirty="0" err="1" smtClean="0"/>
              <a:t>with</a:t>
            </a:r>
            <a:r>
              <a:rPr lang="fr-FR" altLang="fr-FR" dirty="0" smtClean="0"/>
              <a:t> </a:t>
            </a:r>
            <a:r>
              <a:rPr lang="fr-FR" altLang="fr-FR" dirty="0" err="1" smtClean="0"/>
              <a:t>steady</a:t>
            </a:r>
            <a:r>
              <a:rPr lang="fr-FR" altLang="fr-FR" dirty="0" smtClean="0"/>
              <a:t> state </a:t>
            </a:r>
            <a:r>
              <a:rPr lang="fr-FR" altLang="fr-FR" dirty="0" err="1" smtClean="0"/>
              <a:t>precession</a:t>
            </a:r>
            <a:r>
              <a:rPr lang="fr-FR" altLang="fr-FR" dirty="0" smtClean="0"/>
              <a:t> or </a:t>
            </a:r>
            <a:r>
              <a:rPr lang="fr-FR" altLang="fr-FR" dirty="0" err="1" smtClean="0"/>
              <a:t>balanced</a:t>
            </a:r>
            <a:r>
              <a:rPr lang="fr-FR" altLang="fr-FR" dirty="0" smtClean="0"/>
              <a:t> </a:t>
            </a:r>
            <a:r>
              <a:rPr lang="fr-FR" altLang="fr-FR" dirty="0" err="1" smtClean="0"/>
              <a:t>fast</a:t>
            </a:r>
            <a:r>
              <a:rPr lang="fr-FR" altLang="fr-FR" dirty="0" smtClean="0"/>
              <a:t> </a:t>
            </a:r>
            <a:r>
              <a:rPr lang="fr-FR" altLang="fr-FR" dirty="0" err="1" smtClean="0"/>
              <a:t>field</a:t>
            </a:r>
            <a:r>
              <a:rPr lang="fr-FR" altLang="fr-FR" dirty="0" smtClean="0"/>
              <a:t> </a:t>
            </a:r>
            <a:r>
              <a:rPr lang="fr-FR" altLang="fr-FR" dirty="0" err="1" smtClean="0"/>
              <a:t>echo</a:t>
            </a:r>
            <a:r>
              <a:rPr lang="fr-FR" altLang="fr-FR" dirty="0" smtClean="0"/>
              <a:t> are </a:t>
            </a:r>
            <a:r>
              <a:rPr lang="fr-FR" altLang="fr-FR" dirty="0" err="1" smtClean="0"/>
              <a:t>characterizd</a:t>
            </a:r>
            <a:r>
              <a:rPr lang="fr-FR" altLang="fr-FR" dirty="0" smtClean="0"/>
              <a:t> by </a:t>
            </a:r>
            <a:r>
              <a:rPr lang="fr-FR" altLang="fr-FR" dirty="0" err="1" smtClean="0"/>
              <a:t>very</a:t>
            </a:r>
            <a:r>
              <a:rPr lang="fr-FR" altLang="fr-FR" dirty="0" smtClean="0"/>
              <a:t> short </a:t>
            </a:r>
            <a:r>
              <a:rPr lang="fr-FR" altLang="fr-FR" dirty="0" err="1" smtClean="0"/>
              <a:t>acquiistion</a:t>
            </a:r>
            <a:r>
              <a:rPr lang="fr-FR" altLang="fr-FR" dirty="0" smtClean="0"/>
              <a:t> times and </a:t>
            </a:r>
            <a:r>
              <a:rPr lang="fr-FR" altLang="fr-FR" dirty="0" err="1" smtClean="0"/>
              <a:t>lack</a:t>
            </a:r>
            <a:r>
              <a:rPr lang="fr-FR" altLang="fr-FR" dirty="0" smtClean="0"/>
              <a:t> of motion artefacts</a:t>
            </a:r>
          </a:p>
          <a:p>
            <a:pPr eaLnBrk="1" hangingPunct="1"/>
            <a:r>
              <a:rPr lang="fr-FR" altLang="fr-FR" dirty="0" smtClean="0"/>
              <a:t>The </a:t>
            </a:r>
            <a:r>
              <a:rPr lang="fr-FR" altLang="fr-FR" dirty="0" err="1" smtClean="0"/>
              <a:t>cine</a:t>
            </a:r>
            <a:r>
              <a:rPr lang="fr-FR" altLang="fr-FR" dirty="0" smtClean="0"/>
              <a:t> </a:t>
            </a:r>
            <a:r>
              <a:rPr lang="fr-FR" altLang="fr-FR" dirty="0" err="1" smtClean="0"/>
              <a:t>true</a:t>
            </a:r>
            <a:r>
              <a:rPr lang="fr-FR" altLang="fr-FR" dirty="0" smtClean="0"/>
              <a:t> </a:t>
            </a:r>
            <a:r>
              <a:rPr lang="fr-FR" altLang="fr-FR" dirty="0" err="1" smtClean="0"/>
              <a:t>fisp</a:t>
            </a:r>
            <a:r>
              <a:rPr lang="fr-FR" altLang="fr-FR" dirty="0" smtClean="0"/>
              <a:t> </a:t>
            </a:r>
            <a:r>
              <a:rPr lang="fr-FR" altLang="fr-FR" dirty="0" err="1" smtClean="0"/>
              <a:t>sequence</a:t>
            </a:r>
            <a:r>
              <a:rPr lang="fr-FR" altLang="fr-FR" dirty="0" smtClean="0"/>
              <a:t> </a:t>
            </a:r>
            <a:r>
              <a:rPr lang="fr-FR" altLang="fr-FR" dirty="0" err="1" smtClean="0"/>
              <a:t>involves</a:t>
            </a:r>
            <a:r>
              <a:rPr lang="fr-FR" altLang="fr-FR" dirty="0" smtClean="0"/>
              <a:t> </a:t>
            </a:r>
            <a:r>
              <a:rPr lang="fr-FR" altLang="fr-FR" dirty="0" err="1" smtClean="0"/>
              <a:t>repeatedly</a:t>
            </a:r>
            <a:r>
              <a:rPr lang="fr-FR" altLang="fr-FR" dirty="0" smtClean="0"/>
              <a:t> </a:t>
            </a:r>
            <a:r>
              <a:rPr lang="fr-FR" altLang="fr-FR" dirty="0" err="1" smtClean="0"/>
              <a:t>imaging</a:t>
            </a:r>
            <a:r>
              <a:rPr lang="fr-FR" altLang="fr-FR" dirty="0" smtClean="0"/>
              <a:t> of the abdomen. </a:t>
            </a:r>
            <a:r>
              <a:rPr lang="fr-FR" altLang="fr-FR" dirty="0" err="1" smtClean="0"/>
              <a:t>Inflamed</a:t>
            </a:r>
            <a:r>
              <a:rPr lang="fr-FR" altLang="fr-FR" dirty="0" smtClean="0"/>
              <a:t> </a:t>
            </a:r>
            <a:r>
              <a:rPr lang="fr-FR" altLang="fr-FR" dirty="0" err="1" smtClean="0"/>
              <a:t>loops</a:t>
            </a:r>
            <a:r>
              <a:rPr lang="fr-FR" altLang="fr-FR" dirty="0" smtClean="0"/>
              <a:t> </a:t>
            </a:r>
            <a:r>
              <a:rPr lang="fr-FR" altLang="fr-FR" dirty="0" err="1" smtClean="0"/>
              <a:t>will</a:t>
            </a:r>
            <a:r>
              <a:rPr lang="fr-FR" altLang="fr-FR" dirty="0" smtClean="0"/>
              <a:t> </a:t>
            </a:r>
            <a:r>
              <a:rPr lang="fr-FR" altLang="fr-FR" dirty="0" err="1" smtClean="0"/>
              <a:t>demonstrate</a:t>
            </a:r>
            <a:r>
              <a:rPr lang="fr-FR" altLang="fr-FR" dirty="0" smtClean="0"/>
              <a:t> </a:t>
            </a:r>
            <a:r>
              <a:rPr lang="fr-FR" altLang="fr-FR" dirty="0" err="1" smtClean="0"/>
              <a:t>decreased</a:t>
            </a:r>
            <a:r>
              <a:rPr lang="fr-FR" altLang="fr-FR" dirty="0" smtClean="0"/>
              <a:t> </a:t>
            </a:r>
            <a:r>
              <a:rPr lang="fr-FR" altLang="fr-FR" dirty="0" err="1" smtClean="0"/>
              <a:t>peristalsis</a:t>
            </a:r>
            <a:r>
              <a:rPr lang="fr-FR" altLang="fr-FR" dirty="0" smtClean="0"/>
              <a:t>. An </a:t>
            </a:r>
            <a:r>
              <a:rPr lang="fr-FR" altLang="fr-FR" dirty="0" err="1" smtClean="0"/>
              <a:t>inflammatory</a:t>
            </a:r>
            <a:r>
              <a:rPr lang="fr-FR" altLang="fr-FR" dirty="0" smtClean="0"/>
              <a:t> SB </a:t>
            </a:r>
            <a:r>
              <a:rPr lang="fr-FR" altLang="fr-FR" dirty="0" err="1" smtClean="0"/>
              <a:t>stenosis</a:t>
            </a:r>
            <a:r>
              <a:rPr lang="fr-FR" altLang="fr-FR" dirty="0" smtClean="0"/>
              <a:t> </a:t>
            </a:r>
            <a:r>
              <a:rPr lang="fr-FR" altLang="fr-FR" dirty="0" err="1" smtClean="0"/>
              <a:t>should</a:t>
            </a:r>
            <a:r>
              <a:rPr lang="fr-FR" altLang="fr-FR" dirty="0" smtClean="0"/>
              <a:t> open up on </a:t>
            </a:r>
            <a:r>
              <a:rPr lang="fr-FR" altLang="fr-FR" dirty="0" err="1" smtClean="0"/>
              <a:t>cine</a:t>
            </a:r>
            <a:r>
              <a:rPr lang="fr-FR" altLang="fr-FR" dirty="0" smtClean="0"/>
              <a:t> </a:t>
            </a:r>
            <a:r>
              <a:rPr lang="fr-FR" altLang="fr-FR" dirty="0" err="1" smtClean="0"/>
              <a:t>imaging</a:t>
            </a:r>
            <a:r>
              <a:rPr lang="fr-FR" altLang="fr-FR" dirty="0" smtClean="0"/>
              <a:t> </a:t>
            </a:r>
            <a:r>
              <a:rPr lang="fr-FR" altLang="fr-FR" dirty="0" err="1" smtClean="0"/>
              <a:t>compared</a:t>
            </a:r>
            <a:r>
              <a:rPr lang="fr-FR" altLang="fr-FR" dirty="0" smtClean="0"/>
              <a:t> </a:t>
            </a:r>
            <a:r>
              <a:rPr lang="fr-FR" altLang="fr-FR" dirty="0" err="1" smtClean="0"/>
              <a:t>with</a:t>
            </a:r>
            <a:r>
              <a:rPr lang="fr-FR" altLang="fr-FR" dirty="0" smtClean="0"/>
              <a:t> a </a:t>
            </a:r>
            <a:r>
              <a:rPr lang="fr-FR" altLang="fr-FR" dirty="0" err="1" smtClean="0"/>
              <a:t>fibrotic</a:t>
            </a:r>
            <a:r>
              <a:rPr lang="fr-FR" altLang="fr-FR" dirty="0" smtClean="0"/>
              <a:t> </a:t>
            </a:r>
            <a:r>
              <a:rPr lang="fr-FR" altLang="fr-FR" dirty="0" err="1" smtClean="0"/>
              <a:t>stricture</a:t>
            </a:r>
            <a:r>
              <a:rPr lang="fr-FR" altLang="fr-FR" dirty="0" smtClean="0"/>
              <a:t> </a:t>
            </a:r>
            <a:r>
              <a:rPr lang="fr-FR" altLang="fr-FR" dirty="0" err="1" smtClean="0"/>
              <a:t>where</a:t>
            </a:r>
            <a:r>
              <a:rPr lang="fr-FR" altLang="fr-FR" dirty="0" smtClean="0"/>
              <a:t> the </a:t>
            </a:r>
            <a:r>
              <a:rPr lang="fr-FR" altLang="fr-FR" dirty="0" err="1" smtClean="0"/>
              <a:t>stenosis</a:t>
            </a:r>
            <a:r>
              <a:rPr lang="fr-FR" altLang="fr-FR" dirty="0" smtClean="0"/>
              <a:t> </a:t>
            </a:r>
            <a:r>
              <a:rPr lang="fr-FR" altLang="fr-FR" dirty="0" err="1" smtClean="0"/>
              <a:t>will</a:t>
            </a:r>
            <a:r>
              <a:rPr lang="fr-FR" altLang="fr-FR" dirty="0" smtClean="0"/>
              <a:t> </a:t>
            </a:r>
            <a:r>
              <a:rPr lang="fr-FR" altLang="fr-FR" dirty="0" err="1" smtClean="0"/>
              <a:t>be</a:t>
            </a:r>
            <a:r>
              <a:rPr lang="fr-FR" altLang="fr-FR" dirty="0" smtClean="0"/>
              <a:t> constant and </a:t>
            </a:r>
            <a:r>
              <a:rPr lang="fr-FR" altLang="fr-FR" dirty="0" err="1" smtClean="0"/>
              <a:t>associated</a:t>
            </a:r>
            <a:r>
              <a:rPr lang="fr-FR" altLang="fr-FR" dirty="0" smtClean="0"/>
              <a:t> </a:t>
            </a:r>
            <a:r>
              <a:rPr lang="fr-FR" altLang="fr-FR" dirty="0" err="1" smtClean="0"/>
              <a:t>with</a:t>
            </a:r>
            <a:r>
              <a:rPr lang="fr-FR" altLang="fr-FR" dirty="0" smtClean="0"/>
              <a:t> more </a:t>
            </a:r>
            <a:r>
              <a:rPr lang="fr-FR" altLang="fr-FR" dirty="0" err="1" smtClean="0"/>
              <a:t>marked</a:t>
            </a:r>
            <a:r>
              <a:rPr lang="fr-FR" altLang="fr-FR" dirty="0" smtClean="0"/>
              <a:t> </a:t>
            </a:r>
            <a:r>
              <a:rPr lang="fr-FR" altLang="fr-FR" dirty="0" err="1" smtClean="0"/>
              <a:t>pre</a:t>
            </a:r>
            <a:r>
              <a:rPr lang="fr-FR" altLang="fr-FR" dirty="0" smtClean="0"/>
              <a:t> </a:t>
            </a:r>
            <a:r>
              <a:rPr lang="fr-FR" altLang="fr-FR" dirty="0" err="1" smtClean="0"/>
              <a:t>stenotic</a:t>
            </a:r>
            <a:r>
              <a:rPr lang="fr-FR" altLang="fr-FR" dirty="0" smtClean="0"/>
              <a:t> dilatation.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59905E-66A9-4790-9092-16D5B1D995DB}" type="slidenum">
              <a:rPr lang="fr-FR" altLang="fr-FR" sz="1200" smtClean="0"/>
              <a:pPr eaLnBrk="1" hangingPunct="1"/>
              <a:t>12</a:t>
            </a:fld>
            <a:endParaRPr lang="fr-FR" altLang="fr-FR"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dirty="0" err="1" smtClean="0"/>
              <a:t>Characterized</a:t>
            </a:r>
            <a:r>
              <a:rPr lang="fr-FR" altLang="fr-FR" dirty="0" smtClean="0"/>
              <a:t> by </a:t>
            </a:r>
            <a:r>
              <a:rPr lang="fr-FR" altLang="fr-FR" dirty="0" err="1" smtClean="0"/>
              <a:t>very</a:t>
            </a:r>
            <a:r>
              <a:rPr lang="fr-FR" altLang="fr-FR" dirty="0" smtClean="0"/>
              <a:t> short acquisition times (</a:t>
            </a:r>
            <a:r>
              <a:rPr lang="fr-FR" altLang="fr-FR" dirty="0" err="1" smtClean="0"/>
              <a:t>less</a:t>
            </a:r>
            <a:r>
              <a:rPr lang="fr-FR" altLang="fr-FR" dirty="0" smtClean="0"/>
              <a:t> </a:t>
            </a:r>
            <a:r>
              <a:rPr lang="fr-FR" altLang="fr-FR" dirty="0" err="1" smtClean="0"/>
              <a:t>than</a:t>
            </a:r>
            <a:r>
              <a:rPr lang="fr-FR" altLang="fr-FR" dirty="0" smtClean="0"/>
              <a:t> a second per image) </a:t>
            </a:r>
            <a:r>
              <a:rPr lang="fr-FR" altLang="fr-FR" dirty="0" err="1" smtClean="0"/>
              <a:t>based</a:t>
            </a:r>
            <a:r>
              <a:rPr lang="fr-FR" altLang="fr-FR" dirty="0" smtClean="0"/>
              <a:t> on the use of multiple </a:t>
            </a:r>
            <a:r>
              <a:rPr lang="fr-FR" altLang="fr-FR" dirty="0" err="1" smtClean="0"/>
              <a:t>refocusing</a:t>
            </a:r>
            <a:r>
              <a:rPr lang="fr-FR" altLang="fr-FR" dirty="0" smtClean="0"/>
              <a:t> 180 ° pulses, in </a:t>
            </a:r>
            <a:r>
              <a:rPr lang="fr-FR" altLang="fr-FR" dirty="0" err="1" smtClean="0"/>
              <a:t>order</a:t>
            </a:r>
            <a:r>
              <a:rPr lang="fr-FR" altLang="fr-FR" dirty="0" smtClean="0"/>
              <a:t> to </a:t>
            </a:r>
            <a:r>
              <a:rPr lang="fr-FR" altLang="fr-FR" dirty="0" err="1" smtClean="0"/>
              <a:t>generate</a:t>
            </a:r>
            <a:r>
              <a:rPr lang="fr-FR" altLang="fr-FR" dirty="0" smtClean="0"/>
              <a:t> multiple </a:t>
            </a:r>
            <a:r>
              <a:rPr lang="fr-FR" altLang="fr-FR" dirty="0" err="1" smtClean="0"/>
              <a:t>echoes</a:t>
            </a:r>
            <a:r>
              <a:rPr lang="fr-FR" altLang="fr-FR" dirty="0" smtClean="0"/>
              <a:t> (</a:t>
            </a:r>
            <a:r>
              <a:rPr lang="fr-FR" altLang="fr-FR" dirty="0" err="1" smtClean="0"/>
              <a:t>echo</a:t>
            </a:r>
            <a:r>
              <a:rPr lang="fr-FR" altLang="fr-FR" dirty="0" smtClean="0"/>
              <a:t> train) </a:t>
            </a:r>
            <a:r>
              <a:rPr lang="fr-FR" altLang="fr-FR" dirty="0" err="1" smtClean="0"/>
              <a:t>after</a:t>
            </a:r>
            <a:r>
              <a:rPr lang="fr-FR" altLang="fr-FR" dirty="0" smtClean="0"/>
              <a:t> the initial excitation.</a:t>
            </a:r>
          </a:p>
          <a:p>
            <a:pPr eaLnBrk="1" hangingPunct="1"/>
            <a:endParaRPr lang="fr-FR" altLang="fr-FR" dirty="0" smtClean="0"/>
          </a:p>
          <a:p>
            <a:pPr eaLnBrk="1" hangingPunct="1"/>
            <a:r>
              <a:rPr lang="fr-FR" altLang="fr-FR" dirty="0" err="1" smtClean="0"/>
              <a:t>they</a:t>
            </a:r>
            <a:r>
              <a:rPr lang="fr-FR" altLang="fr-FR" dirty="0" smtClean="0"/>
              <a:t> are </a:t>
            </a:r>
            <a:r>
              <a:rPr lang="fr-FR" altLang="fr-FR" dirty="0" err="1" smtClean="0"/>
              <a:t>charcaterized</a:t>
            </a:r>
            <a:r>
              <a:rPr lang="fr-FR" altLang="fr-FR" dirty="0" smtClean="0"/>
              <a:t> by </a:t>
            </a:r>
            <a:r>
              <a:rPr lang="fr-FR" altLang="fr-FR" dirty="0" err="1" smtClean="0"/>
              <a:t>marked</a:t>
            </a:r>
            <a:r>
              <a:rPr lang="fr-FR" altLang="fr-FR" dirty="0" smtClean="0"/>
              <a:t> </a:t>
            </a:r>
            <a:r>
              <a:rPr lang="fr-FR" altLang="fr-FR" dirty="0" err="1" smtClean="0"/>
              <a:t>brightness</a:t>
            </a:r>
            <a:r>
              <a:rPr lang="fr-FR" altLang="fr-FR" dirty="0" smtClean="0"/>
              <a:t> of the </a:t>
            </a:r>
            <a:r>
              <a:rPr lang="fr-FR" altLang="fr-FR" dirty="0" err="1" smtClean="0"/>
              <a:t>mesenteric</a:t>
            </a:r>
            <a:r>
              <a:rPr lang="fr-FR" altLang="fr-FR" dirty="0" smtClean="0"/>
              <a:t> fat </a:t>
            </a:r>
            <a:r>
              <a:rPr lang="fr-FR" altLang="fr-FR" dirty="0" err="1" smtClean="0"/>
              <a:t>that</a:t>
            </a:r>
            <a:r>
              <a:rPr lang="fr-FR" altLang="fr-FR" dirty="0" smtClean="0"/>
              <a:t> </a:t>
            </a:r>
            <a:r>
              <a:rPr lang="fr-FR" altLang="fr-FR" dirty="0" err="1" smtClean="0"/>
              <a:t>can</a:t>
            </a:r>
            <a:r>
              <a:rPr lang="fr-FR" altLang="fr-FR" dirty="0" smtClean="0"/>
              <a:t> impair the </a:t>
            </a:r>
            <a:r>
              <a:rPr lang="fr-FR" altLang="fr-FR" dirty="0" err="1" smtClean="0"/>
              <a:t>detection</a:t>
            </a:r>
            <a:r>
              <a:rPr lang="fr-FR" altLang="fr-FR" dirty="0" smtClean="0"/>
              <a:t> of </a:t>
            </a:r>
            <a:r>
              <a:rPr lang="fr-FR" altLang="fr-FR" dirty="0" err="1" smtClean="0"/>
              <a:t>mesenteric</a:t>
            </a:r>
            <a:r>
              <a:rPr lang="fr-FR" altLang="fr-FR" dirty="0" smtClean="0"/>
              <a:t> of </a:t>
            </a:r>
            <a:r>
              <a:rPr lang="fr-FR" altLang="fr-FR" dirty="0" err="1" smtClean="0"/>
              <a:t>mesenetric</a:t>
            </a:r>
            <a:r>
              <a:rPr lang="fr-FR" altLang="fr-FR" dirty="0" smtClean="0"/>
              <a:t> </a:t>
            </a:r>
            <a:r>
              <a:rPr lang="fr-FR" altLang="fr-FR" dirty="0" err="1" smtClean="0"/>
              <a:t>inflamed</a:t>
            </a:r>
            <a:r>
              <a:rPr lang="fr-FR" altLang="fr-FR" dirty="0" smtClean="0"/>
              <a:t> </a:t>
            </a:r>
            <a:r>
              <a:rPr lang="fr-FR" altLang="fr-FR" dirty="0" err="1" smtClean="0"/>
              <a:t>lymph</a:t>
            </a:r>
            <a:r>
              <a:rPr lang="fr-FR" altLang="fr-FR" dirty="0" smtClean="0"/>
              <a:t> </a:t>
            </a:r>
            <a:r>
              <a:rPr lang="fr-FR" altLang="fr-FR" dirty="0" err="1" smtClean="0"/>
              <a:t>nodes</a:t>
            </a:r>
            <a:r>
              <a:rPr lang="fr-FR" altLang="fr-FR" dirty="0" smtClean="0"/>
              <a:t> and </a:t>
            </a:r>
            <a:r>
              <a:rPr lang="fr-FR" altLang="fr-FR" dirty="0" err="1" smtClean="0"/>
              <a:t>fluid</a:t>
            </a:r>
            <a:r>
              <a:rPr lang="fr-FR" altLang="fr-FR" dirty="0" smtClean="0"/>
              <a:t> </a:t>
            </a:r>
            <a:r>
              <a:rPr lang="fr-FR" altLang="fr-FR" dirty="0" err="1" smtClean="0"/>
              <a:t>collectionss</a:t>
            </a:r>
            <a:r>
              <a:rPr lang="fr-FR" altLang="fr-FR" dirty="0" smtClean="0"/>
              <a:t>, </a:t>
            </a:r>
            <a:r>
              <a:rPr lang="fr-FR" altLang="fr-FR" dirty="0" err="1" smtClean="0"/>
              <a:t>which</a:t>
            </a:r>
            <a:r>
              <a:rPr lang="fr-FR" altLang="fr-FR" dirty="0" smtClean="0"/>
              <a:t> </a:t>
            </a:r>
            <a:r>
              <a:rPr lang="fr-FR" altLang="fr-FR" dirty="0" err="1" smtClean="0"/>
              <a:t>may</a:t>
            </a:r>
            <a:r>
              <a:rPr lang="fr-FR" altLang="fr-FR" dirty="0" smtClean="0"/>
              <a:t> </a:t>
            </a:r>
            <a:r>
              <a:rPr lang="fr-FR" altLang="fr-FR" dirty="0" err="1" smtClean="0"/>
              <a:t>appear</a:t>
            </a:r>
            <a:r>
              <a:rPr lang="fr-FR" altLang="fr-FR" dirty="0" smtClean="0"/>
              <a:t> as </a:t>
            </a:r>
            <a:r>
              <a:rPr lang="fr-FR" altLang="fr-FR" dirty="0" err="1" smtClean="0"/>
              <a:t>hyperintense</a:t>
            </a:r>
            <a:r>
              <a:rPr lang="fr-FR" altLang="fr-FR" dirty="0" smtClean="0"/>
              <a:t> as the fat tissue.fat suppression </a:t>
            </a:r>
            <a:r>
              <a:rPr lang="fr-FR" altLang="fr-FR" dirty="0" err="1" smtClean="0"/>
              <a:t>may</a:t>
            </a:r>
            <a:r>
              <a:rPr lang="fr-FR" altLang="fr-FR" dirty="0" smtClean="0"/>
              <a:t> </a:t>
            </a:r>
            <a:r>
              <a:rPr lang="fr-FR" altLang="fr-FR" dirty="0" err="1" smtClean="0"/>
              <a:t>be</a:t>
            </a:r>
            <a:r>
              <a:rPr lang="fr-FR" altLang="fr-FR" dirty="0" smtClean="0"/>
              <a:t> </a:t>
            </a:r>
            <a:r>
              <a:rPr lang="fr-FR" altLang="fr-FR" dirty="0" err="1" smtClean="0"/>
              <a:t>helpful</a:t>
            </a:r>
            <a:r>
              <a:rPr lang="fr-FR" altLang="fr-FR" dirty="0" smtClean="0"/>
              <a:t> in </a:t>
            </a:r>
            <a:r>
              <a:rPr lang="fr-FR" altLang="fr-FR" dirty="0" err="1" smtClean="0"/>
              <a:t>these</a:t>
            </a:r>
            <a:r>
              <a:rPr lang="fr-FR" altLang="fr-FR" dirty="0" smtClean="0"/>
              <a:t> cases</a:t>
            </a:r>
          </a:p>
          <a:p>
            <a:pPr eaLnBrk="1" hangingPunct="1"/>
            <a:r>
              <a:rPr lang="fr-FR" altLang="fr-FR" dirty="0" err="1" smtClean="0"/>
              <a:t>Selective</a:t>
            </a:r>
            <a:r>
              <a:rPr lang="fr-FR" altLang="fr-FR" dirty="0" smtClean="0"/>
              <a:t> suppression of fat signal on T2-</a:t>
            </a:r>
            <a:r>
              <a:rPr lang="fr-FR" altLang="fr-FR" dirty="0" err="1" smtClean="0"/>
              <a:t>weighted</a:t>
            </a:r>
            <a:r>
              <a:rPr lang="fr-FR" altLang="fr-FR" dirty="0" smtClean="0"/>
              <a:t> </a:t>
            </a:r>
            <a:r>
              <a:rPr lang="fr-FR" altLang="fr-FR" dirty="0" err="1" smtClean="0"/>
              <a:t>imaging</a:t>
            </a:r>
            <a:r>
              <a:rPr lang="fr-FR" altLang="fr-FR" dirty="0" smtClean="0"/>
              <a:t> </a:t>
            </a:r>
            <a:r>
              <a:rPr lang="fr-FR" altLang="fr-FR" dirty="0" err="1" smtClean="0"/>
              <a:t>also</a:t>
            </a:r>
            <a:r>
              <a:rPr lang="fr-FR" altLang="fr-FR" dirty="0" smtClean="0"/>
              <a:t> </a:t>
            </a:r>
            <a:r>
              <a:rPr lang="fr-FR" altLang="fr-FR" dirty="0" err="1" smtClean="0"/>
              <a:t>helps</a:t>
            </a:r>
            <a:r>
              <a:rPr lang="fr-FR" altLang="fr-FR" dirty="0" smtClean="0"/>
              <a:t> </a:t>
            </a:r>
            <a:r>
              <a:rPr lang="fr-FR" altLang="fr-FR" dirty="0" err="1" smtClean="0"/>
              <a:t>detecting</a:t>
            </a:r>
            <a:r>
              <a:rPr lang="fr-FR" altLang="fr-FR" dirty="0" smtClean="0"/>
              <a:t> </a:t>
            </a:r>
            <a:r>
              <a:rPr lang="fr-FR" altLang="fr-FR" dirty="0" err="1" smtClean="0"/>
              <a:t>mesenteric</a:t>
            </a:r>
            <a:r>
              <a:rPr lang="fr-FR" altLang="fr-FR" dirty="0" smtClean="0"/>
              <a:t> inflammation </a:t>
            </a:r>
            <a:r>
              <a:rPr lang="fr-FR" altLang="fr-FR" dirty="0" err="1" smtClean="0"/>
              <a:t>distinguishing</a:t>
            </a:r>
            <a:r>
              <a:rPr lang="fr-FR" altLang="fr-FR" dirty="0" smtClean="0"/>
              <a:t> normal </a:t>
            </a:r>
            <a:r>
              <a:rPr lang="fr-FR" altLang="fr-FR" dirty="0" err="1" smtClean="0"/>
              <a:t>bowel</a:t>
            </a:r>
            <a:r>
              <a:rPr lang="fr-FR" altLang="fr-FR" dirty="0" smtClean="0"/>
              <a:t> </a:t>
            </a:r>
            <a:r>
              <a:rPr lang="fr-FR" altLang="fr-FR" dirty="0" err="1" smtClean="0"/>
              <a:t>loops</a:t>
            </a:r>
            <a:r>
              <a:rPr lang="fr-FR" altLang="fr-FR" dirty="0" smtClean="0"/>
              <a:t> </a:t>
            </a:r>
            <a:r>
              <a:rPr lang="fr-FR" altLang="fr-FR" dirty="0" err="1" smtClean="0"/>
              <a:t>from</a:t>
            </a:r>
            <a:r>
              <a:rPr lang="fr-FR" altLang="fr-FR" dirty="0" smtClean="0"/>
              <a:t> </a:t>
            </a:r>
            <a:r>
              <a:rPr lang="fr-FR" altLang="fr-FR" dirty="0" err="1" smtClean="0"/>
              <a:t>fluid</a:t>
            </a:r>
            <a:r>
              <a:rPr lang="fr-FR" altLang="fr-FR" dirty="0" smtClean="0"/>
              <a:t> collections phlegmons and </a:t>
            </a:r>
            <a:r>
              <a:rPr lang="fr-FR" altLang="fr-FR" dirty="0" err="1" smtClean="0"/>
              <a:t>abscesses</a:t>
            </a:r>
            <a:r>
              <a:rPr lang="fr-FR" altLang="fr-FR" dirty="0" smtClean="0"/>
              <a:t> and </a:t>
            </a:r>
            <a:r>
              <a:rPr lang="fr-FR" altLang="fr-FR" dirty="0" err="1" smtClean="0"/>
              <a:t>identifying</a:t>
            </a:r>
            <a:r>
              <a:rPr lang="fr-FR" altLang="fr-FR" dirty="0" smtClean="0"/>
              <a:t> </a:t>
            </a:r>
            <a:r>
              <a:rPr lang="fr-FR" altLang="fr-FR" dirty="0" err="1" smtClean="0"/>
              <a:t>mesenteric</a:t>
            </a:r>
            <a:r>
              <a:rPr lang="fr-FR" altLang="fr-FR" dirty="0" smtClean="0"/>
              <a:t>-</a:t>
            </a:r>
            <a:r>
              <a:rPr lang="fr-FR" altLang="fr-FR" dirty="0" err="1" smtClean="0"/>
              <a:t>inflaùmed</a:t>
            </a:r>
            <a:r>
              <a:rPr lang="fr-FR" altLang="fr-FR" dirty="0" smtClean="0"/>
              <a:t> </a:t>
            </a:r>
            <a:r>
              <a:rPr lang="fr-FR" altLang="fr-FR" dirty="0" err="1" smtClean="0"/>
              <a:t>lymph</a:t>
            </a:r>
            <a:r>
              <a:rPr lang="fr-FR" altLang="fr-FR" dirty="0" smtClean="0"/>
              <a:t> </a:t>
            </a:r>
            <a:r>
              <a:rPr lang="fr-FR" altLang="fr-FR" dirty="0" err="1" smtClean="0"/>
              <a:t>nodes</a:t>
            </a:r>
            <a:endParaRPr lang="fr-FR" altLang="fr-FR" dirty="0" smtClean="0"/>
          </a:p>
          <a:p>
            <a:pPr eaLnBrk="1" hangingPunct="1"/>
            <a:r>
              <a:rPr lang="fr-FR" altLang="fr-FR" dirty="0" err="1" smtClean="0"/>
              <a:t>Usually</a:t>
            </a:r>
            <a:r>
              <a:rPr lang="fr-FR" altLang="fr-FR" dirty="0" smtClean="0"/>
              <a:t> </a:t>
            </a:r>
            <a:r>
              <a:rPr lang="fr-FR" altLang="fr-FR" dirty="0" err="1" smtClean="0"/>
              <a:t>both</a:t>
            </a:r>
            <a:r>
              <a:rPr lang="fr-FR" altLang="fr-FR" dirty="0" smtClean="0"/>
              <a:t> mural and extramural </a:t>
            </a:r>
            <a:r>
              <a:rPr lang="fr-FR" altLang="fr-FR" dirty="0" err="1" smtClean="0"/>
              <a:t>findings</a:t>
            </a:r>
            <a:r>
              <a:rPr lang="fr-FR" altLang="fr-FR" dirty="0" smtClean="0"/>
              <a:t> are </a:t>
            </a:r>
            <a:r>
              <a:rPr lang="fr-FR" altLang="fr-FR" dirty="0" err="1" smtClean="0"/>
              <a:t>detectable</a:t>
            </a:r>
            <a:r>
              <a:rPr lang="fr-FR" altLang="fr-FR" dirty="0" smtClean="0"/>
              <a:t> on T2-</a:t>
            </a:r>
            <a:r>
              <a:rPr lang="fr-FR" altLang="fr-FR" dirty="0" err="1" smtClean="0"/>
              <a:t>weighetd</a:t>
            </a:r>
            <a:r>
              <a:rPr lang="fr-FR" altLang="fr-FR" dirty="0" smtClean="0"/>
              <a:t> images </a:t>
            </a:r>
            <a:r>
              <a:rPr lang="fr-FR" altLang="fr-FR" dirty="0" err="1" smtClean="0"/>
              <a:t>with</a:t>
            </a:r>
            <a:r>
              <a:rPr lang="fr-FR" altLang="fr-FR" dirty="0" smtClean="0"/>
              <a:t> the </a:t>
            </a:r>
            <a:r>
              <a:rPr lang="fr-FR" altLang="fr-FR" dirty="0" err="1" smtClean="0"/>
              <a:t>same</a:t>
            </a:r>
            <a:r>
              <a:rPr lang="fr-FR" altLang="fr-FR" dirty="0" smtClean="0"/>
              <a:t> </a:t>
            </a:r>
            <a:r>
              <a:rPr lang="fr-FR" altLang="fr-FR" dirty="0" err="1" smtClean="0"/>
              <a:t>accuracy</a:t>
            </a:r>
            <a:r>
              <a:rPr lang="fr-FR" altLang="fr-FR" dirty="0" smtClean="0"/>
              <a:t> </a:t>
            </a:r>
            <a:r>
              <a:rPr lang="fr-FR" altLang="fr-FR" dirty="0" err="1" smtClean="0"/>
              <a:t>than</a:t>
            </a:r>
            <a:r>
              <a:rPr lang="fr-FR" altLang="fr-FR" dirty="0" smtClean="0"/>
              <a:t> gadolinium </a:t>
            </a:r>
            <a:r>
              <a:rPr lang="fr-FR" altLang="fr-FR" dirty="0" err="1" smtClean="0"/>
              <a:t>ones</a:t>
            </a:r>
            <a:endParaRPr lang="fr-FR" altLang="fr-F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Proven</a:t>
            </a:r>
            <a:r>
              <a:rPr lang="fr-FR" baseline="0" dirty="0" smtClean="0"/>
              <a:t> </a:t>
            </a:r>
            <a:r>
              <a:rPr lang="fr-FR" baseline="0" dirty="0" err="1" smtClean="0"/>
              <a:t>increased</a:t>
            </a:r>
            <a:r>
              <a:rPr lang="fr-FR" baseline="0" dirty="0" smtClean="0"/>
              <a:t> diagnostic </a:t>
            </a:r>
            <a:r>
              <a:rPr lang="fr-FR" baseline="0" dirty="0" err="1" smtClean="0"/>
              <a:t>accuracy</a:t>
            </a:r>
            <a:r>
              <a:rPr lang="fr-FR" baseline="0" dirty="0" smtClean="0"/>
              <a:t> </a:t>
            </a:r>
            <a:r>
              <a:rPr lang="fr-FR" baseline="0" dirty="0" err="1" smtClean="0"/>
              <a:t>with</a:t>
            </a:r>
            <a:r>
              <a:rPr lang="fr-FR" baseline="0" dirty="0" smtClean="0"/>
              <a:t> us </a:t>
            </a:r>
            <a:r>
              <a:rPr lang="fr-FR" baseline="0" dirty="0" err="1" smtClean="0"/>
              <a:t>eof</a:t>
            </a:r>
            <a:r>
              <a:rPr lang="fr-FR" baseline="0" dirty="0" smtClean="0"/>
              <a:t> </a:t>
            </a:r>
            <a:r>
              <a:rPr lang="fr-FR" baseline="0" dirty="0" err="1" smtClean="0"/>
              <a:t>gado</a:t>
            </a:r>
            <a:r>
              <a:rPr lang="fr-FR" baseline="0" dirty="0" smtClean="0"/>
              <a:t> </a:t>
            </a:r>
            <a:r>
              <a:rPr lang="fr-FR" baseline="0" dirty="0" err="1" smtClean="0"/>
              <a:t>sequences</a:t>
            </a:r>
            <a:endParaRPr lang="fr-FR" baseline="0" dirty="0" smtClean="0"/>
          </a:p>
          <a:p>
            <a:r>
              <a:rPr lang="fr-FR" baseline="0" dirty="0" smtClean="0"/>
              <a:t>And </a:t>
            </a:r>
            <a:r>
              <a:rPr lang="fr-FR" baseline="0" dirty="0" err="1" smtClean="0"/>
              <a:t>utilidty</a:t>
            </a:r>
            <a:r>
              <a:rPr lang="fr-FR" baseline="0" dirty="0" smtClean="0"/>
              <a:t> of </a:t>
            </a:r>
            <a:r>
              <a:rPr lang="fr-FR" baseline="0" dirty="0" err="1" smtClean="0"/>
              <a:t>bowel</a:t>
            </a:r>
            <a:r>
              <a:rPr lang="fr-FR" baseline="0" dirty="0" smtClean="0"/>
              <a:t> </a:t>
            </a:r>
            <a:r>
              <a:rPr lang="fr-FR" baseline="0" dirty="0" err="1" smtClean="0"/>
              <a:t>enhancement</a:t>
            </a:r>
            <a:r>
              <a:rPr lang="fr-FR" baseline="0" dirty="0" smtClean="0"/>
              <a:t> in </a:t>
            </a:r>
            <a:r>
              <a:rPr lang="fr-FR" baseline="0" dirty="0" err="1" smtClean="0"/>
              <a:t>validated</a:t>
            </a:r>
            <a:r>
              <a:rPr lang="fr-FR" baseline="0" dirty="0" smtClean="0"/>
              <a:t> scores</a:t>
            </a:r>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xmlns="" val="273945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3B6F3953-1A23-4F2E-8F61-527B723870C4}" type="datetime1">
              <a:rPr lang="fr-FR" smtClean="0"/>
              <a:pPr/>
              <a:t>18/05/2016</a:t>
            </a:fld>
            <a:endParaRPr lang="fr-BE"/>
          </a:p>
        </p:txBody>
      </p:sp>
      <p:sp>
        <p:nvSpPr>
          <p:cNvPr id="5" name="Espace réservé du pied de page 4"/>
          <p:cNvSpPr>
            <a:spLocks noGrp="1"/>
          </p:cNvSpPr>
          <p:nvPr>
            <p:ph type="ftr" sz="quarter" idx="11"/>
          </p:nvPr>
        </p:nvSpPr>
        <p:spPr/>
        <p:txBody>
          <a:bodyPr/>
          <a:lstStyle/>
          <a:p>
            <a:r>
              <a:rPr lang="en-US" smtClean="0"/>
              <a:t>Basics Of MRI:How I Do It  AFIIM -ISRA 2015</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A2DB4DF-5E6B-4607-90EC-7B092583EF96}" type="datetime1">
              <a:rPr lang="fr-FR" smtClean="0"/>
              <a:pPr/>
              <a:t>18/05/2016</a:t>
            </a:fld>
            <a:endParaRPr lang="fr-BE"/>
          </a:p>
        </p:txBody>
      </p:sp>
      <p:sp>
        <p:nvSpPr>
          <p:cNvPr id="5" name="Espace réservé du pied de page 4"/>
          <p:cNvSpPr>
            <a:spLocks noGrp="1"/>
          </p:cNvSpPr>
          <p:nvPr>
            <p:ph type="ftr" sz="quarter" idx="11"/>
          </p:nvPr>
        </p:nvSpPr>
        <p:spPr/>
        <p:txBody>
          <a:bodyPr/>
          <a:lstStyle/>
          <a:p>
            <a:r>
              <a:rPr lang="en-US" smtClean="0"/>
              <a:t>Basics Of MRI:How I Do It  AFIIM -ISRA 2015</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4A47382-4D17-482A-9935-E94756A74D1D}" type="datetime1">
              <a:rPr lang="fr-FR" smtClean="0"/>
              <a:pPr/>
              <a:t>18/05/2016</a:t>
            </a:fld>
            <a:endParaRPr lang="fr-BE"/>
          </a:p>
        </p:txBody>
      </p:sp>
      <p:sp>
        <p:nvSpPr>
          <p:cNvPr id="5" name="Espace réservé du pied de page 4"/>
          <p:cNvSpPr>
            <a:spLocks noGrp="1"/>
          </p:cNvSpPr>
          <p:nvPr>
            <p:ph type="ftr" sz="quarter" idx="11"/>
          </p:nvPr>
        </p:nvSpPr>
        <p:spPr/>
        <p:txBody>
          <a:bodyPr/>
          <a:lstStyle/>
          <a:p>
            <a:r>
              <a:rPr lang="en-US" smtClean="0"/>
              <a:t>Basics Of MRI:How I Do It  AFIIM -ISRA 2015</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459181E-1D06-4851-9C91-237F950C87BE}" type="datetime1">
              <a:rPr lang="fr-FR" smtClean="0"/>
              <a:pPr/>
              <a:t>18/05/2016</a:t>
            </a:fld>
            <a:endParaRPr lang="fr-BE"/>
          </a:p>
        </p:txBody>
      </p:sp>
      <p:sp>
        <p:nvSpPr>
          <p:cNvPr id="5" name="Espace réservé du pied de page 4"/>
          <p:cNvSpPr>
            <a:spLocks noGrp="1"/>
          </p:cNvSpPr>
          <p:nvPr>
            <p:ph type="ftr" sz="quarter" idx="11"/>
          </p:nvPr>
        </p:nvSpPr>
        <p:spPr/>
        <p:txBody>
          <a:bodyPr/>
          <a:lstStyle/>
          <a:p>
            <a:r>
              <a:rPr lang="en-US" smtClean="0"/>
              <a:t>Basics Of MRI:How I Do It  AFIIM -ISRA 2015</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73FEA10-8668-471C-B6A5-91234F158F1F}" type="datetime1">
              <a:rPr lang="fr-FR" smtClean="0"/>
              <a:pPr/>
              <a:t>18/05/2016</a:t>
            </a:fld>
            <a:endParaRPr lang="fr-BE"/>
          </a:p>
        </p:txBody>
      </p:sp>
      <p:sp>
        <p:nvSpPr>
          <p:cNvPr id="5" name="Espace réservé du pied de page 4"/>
          <p:cNvSpPr>
            <a:spLocks noGrp="1"/>
          </p:cNvSpPr>
          <p:nvPr>
            <p:ph type="ftr" sz="quarter" idx="11"/>
          </p:nvPr>
        </p:nvSpPr>
        <p:spPr/>
        <p:txBody>
          <a:bodyPr/>
          <a:lstStyle/>
          <a:p>
            <a:r>
              <a:rPr lang="en-US" smtClean="0"/>
              <a:t>Basics Of MRI:How I Do It  AFIIM -ISRA 2015</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19651E9A-735F-49E9-829E-AC23189F39B6}" type="datetime1">
              <a:rPr lang="fr-FR" smtClean="0"/>
              <a:pPr/>
              <a:t>18/05/2016</a:t>
            </a:fld>
            <a:endParaRPr lang="fr-BE"/>
          </a:p>
        </p:txBody>
      </p:sp>
      <p:sp>
        <p:nvSpPr>
          <p:cNvPr id="6" name="Espace réservé du pied de page 5"/>
          <p:cNvSpPr>
            <a:spLocks noGrp="1"/>
          </p:cNvSpPr>
          <p:nvPr>
            <p:ph type="ftr" sz="quarter" idx="11"/>
          </p:nvPr>
        </p:nvSpPr>
        <p:spPr/>
        <p:txBody>
          <a:bodyPr/>
          <a:lstStyle/>
          <a:p>
            <a:r>
              <a:rPr lang="en-US" smtClean="0"/>
              <a:t>Basics Of MRI:How I Do It  AFIIM -ISRA 2015</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9679FC9-DD53-49C5-B3B4-844354ED499E}" type="datetime1">
              <a:rPr lang="fr-FR" smtClean="0"/>
              <a:pPr/>
              <a:t>18/05/2016</a:t>
            </a:fld>
            <a:endParaRPr lang="fr-BE"/>
          </a:p>
        </p:txBody>
      </p:sp>
      <p:sp>
        <p:nvSpPr>
          <p:cNvPr id="8" name="Espace réservé du pied de page 7"/>
          <p:cNvSpPr>
            <a:spLocks noGrp="1"/>
          </p:cNvSpPr>
          <p:nvPr>
            <p:ph type="ftr" sz="quarter" idx="11"/>
          </p:nvPr>
        </p:nvSpPr>
        <p:spPr/>
        <p:txBody>
          <a:bodyPr/>
          <a:lstStyle/>
          <a:p>
            <a:r>
              <a:rPr lang="en-US" smtClean="0"/>
              <a:t>Basics Of MRI:How I Do It  AFIIM -ISRA 2015</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05348E9A-29BD-4D98-8062-97064F999A4F}" type="datetime1">
              <a:rPr lang="fr-FR" smtClean="0"/>
              <a:pPr/>
              <a:t>18/05/2016</a:t>
            </a:fld>
            <a:endParaRPr lang="fr-BE"/>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0B7239-39CA-415E-8171-3CD3DD50FFF9}" type="datetime1">
              <a:rPr lang="fr-FR" smtClean="0"/>
              <a:pPr/>
              <a:t>18/05/2016</a:t>
            </a:fld>
            <a:endParaRPr lang="fr-BE"/>
          </a:p>
        </p:txBody>
      </p:sp>
      <p:sp>
        <p:nvSpPr>
          <p:cNvPr id="3" name="Espace réservé du pied de page 2"/>
          <p:cNvSpPr>
            <a:spLocks noGrp="1"/>
          </p:cNvSpPr>
          <p:nvPr>
            <p:ph type="ftr" sz="quarter" idx="11"/>
          </p:nvPr>
        </p:nvSpPr>
        <p:spPr/>
        <p:txBody>
          <a:bodyPr/>
          <a:lstStyle/>
          <a:p>
            <a:r>
              <a:rPr lang="en-US" smtClean="0"/>
              <a:t>Basics Of MRI:How I Do It  AFIIM -ISRA 2015</a:t>
            </a:r>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690D253-EFF6-427B-BF67-560AD0226588}" type="datetime1">
              <a:rPr lang="fr-FR" smtClean="0"/>
              <a:pPr/>
              <a:t>18/05/2016</a:t>
            </a:fld>
            <a:endParaRPr lang="fr-BE"/>
          </a:p>
        </p:txBody>
      </p:sp>
      <p:sp>
        <p:nvSpPr>
          <p:cNvPr id="6" name="Espace réservé du pied de page 5"/>
          <p:cNvSpPr>
            <a:spLocks noGrp="1"/>
          </p:cNvSpPr>
          <p:nvPr>
            <p:ph type="ftr" sz="quarter" idx="11"/>
          </p:nvPr>
        </p:nvSpPr>
        <p:spPr/>
        <p:txBody>
          <a:bodyPr/>
          <a:lstStyle/>
          <a:p>
            <a:r>
              <a:rPr lang="en-US" smtClean="0"/>
              <a:t>Basics Of MRI:How I Do It  AFIIM -ISRA 2015</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9FA6D20-E158-4E2B-A73A-0078886ED7E2}" type="datetime1">
              <a:rPr lang="fr-FR" smtClean="0"/>
              <a:pPr/>
              <a:t>18/05/2016</a:t>
            </a:fld>
            <a:endParaRPr lang="fr-BE"/>
          </a:p>
        </p:txBody>
      </p:sp>
      <p:sp>
        <p:nvSpPr>
          <p:cNvPr id="6" name="Espace réservé du pied de page 5"/>
          <p:cNvSpPr>
            <a:spLocks noGrp="1"/>
          </p:cNvSpPr>
          <p:nvPr>
            <p:ph type="ftr" sz="quarter" idx="11"/>
          </p:nvPr>
        </p:nvSpPr>
        <p:spPr/>
        <p:txBody>
          <a:bodyPr/>
          <a:lstStyle/>
          <a:p>
            <a:r>
              <a:rPr lang="en-US" smtClean="0"/>
              <a:t>Basics Of MRI:How I Do It  AFIIM -ISRA 2015</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7CC05-7679-4535-B356-A0AF9A4C0AA4}" type="datetime1">
              <a:rPr lang="fr-FR" smtClean="0"/>
              <a:pPr/>
              <a:t>18/05/2016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Basics Of MRI:How I Do It  AFIIM -ISRA 2015</a:t>
            </a: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83.jpeg"/></Relationships>
</file>

<file path=ppt/slides/_rels/slide6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6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6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6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102.jpeg"/></Relationships>
</file>

<file path=ppt/slides/_rels/slide7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04.jpeg"/></Relationships>
</file>

<file path=ppt/slides/_rels/slide7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7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0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 Id="rId4" Type="http://schemas.openxmlformats.org/officeDocument/2006/relationships/image" Target="../media/image113.jpeg"/></Relationships>
</file>

<file path=ppt/slides/_rels/slide8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16.jpeg"/><Relationship Id="rId4" Type="http://schemas.openxmlformats.org/officeDocument/2006/relationships/image" Target="../media/image115.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ln w="57150">
            <a:solidFill>
              <a:schemeClr val="bg2">
                <a:lumMod val="75000"/>
              </a:schemeClr>
            </a:solidFill>
          </a:ln>
        </p:spPr>
        <p:txBody>
          <a:bodyPr/>
          <a:lstStyle/>
          <a:p>
            <a:r>
              <a:rPr lang="fr-FR" dirty="0" smtClean="0"/>
              <a:t>MR ENTEROGRAPHY</a:t>
            </a:r>
            <a:br>
              <a:rPr lang="fr-FR" dirty="0" smtClean="0"/>
            </a:br>
            <a:r>
              <a:rPr lang="fr-FR" dirty="0" smtClean="0"/>
              <a:t>HOW I DO IT ?</a:t>
            </a:r>
            <a:endParaRPr lang="fr-FR" dirty="0"/>
          </a:p>
        </p:txBody>
      </p:sp>
      <p:sp>
        <p:nvSpPr>
          <p:cNvPr id="6" name="Sous-titre 5"/>
          <p:cNvSpPr>
            <a:spLocks noGrp="1"/>
          </p:cNvSpPr>
          <p:nvPr>
            <p:ph type="subTitle" idx="1"/>
          </p:nvPr>
        </p:nvSpPr>
        <p:spPr/>
        <p:txBody>
          <a:bodyPr/>
          <a:lstStyle/>
          <a:p>
            <a:r>
              <a:rPr lang="fr-FR" dirty="0" smtClean="0"/>
              <a:t> </a:t>
            </a:r>
            <a:r>
              <a:rPr lang="fr-FR" dirty="0" err="1" smtClean="0"/>
              <a:t>C.Hoeffel</a:t>
            </a:r>
            <a:endParaRPr lang="fr-FR" dirty="0" smtClean="0"/>
          </a:p>
          <a:p>
            <a:r>
              <a:rPr lang="fr-FR" dirty="0" smtClean="0"/>
              <a:t>CHU Reims</a:t>
            </a:r>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Tree>
    <p:extLst>
      <p:ext uri="{BB962C8B-B14F-4D97-AF65-F5344CB8AC3E}">
        <p14:creationId xmlns:p14="http://schemas.microsoft.com/office/powerpoint/2010/main" xmlns="" val="4120566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11957"/>
            <a:ext cx="8208912" cy="4425355"/>
          </a:xfrm>
        </p:spPr>
        <p:txBody>
          <a:bodyPr>
            <a:normAutofit lnSpcReduction="10000"/>
          </a:bodyPr>
          <a:lstStyle/>
          <a:p>
            <a:r>
              <a:rPr lang="fr-FR" dirty="0" err="1" smtClean="0"/>
              <a:t>What</a:t>
            </a:r>
            <a:r>
              <a:rPr lang="fr-FR" dirty="0" smtClean="0"/>
              <a:t> basic </a:t>
            </a:r>
            <a:r>
              <a:rPr lang="fr-FR" dirty="0" err="1" smtClean="0"/>
              <a:t>sequences</a:t>
            </a:r>
            <a:r>
              <a:rPr lang="fr-FR" dirty="0" smtClean="0"/>
              <a:t> </a:t>
            </a:r>
            <a:r>
              <a:rPr lang="fr-FR" dirty="0" err="1" smtClean="0"/>
              <a:t>should</a:t>
            </a:r>
            <a:r>
              <a:rPr lang="fr-FR" dirty="0" smtClean="0"/>
              <a:t> the </a:t>
            </a:r>
            <a:r>
              <a:rPr lang="fr-FR" dirty="0" err="1" smtClean="0"/>
              <a:t>protocol</a:t>
            </a:r>
            <a:r>
              <a:rPr lang="fr-FR" dirty="0" smtClean="0"/>
              <a:t> </a:t>
            </a:r>
            <a:r>
              <a:rPr lang="fr-FR" dirty="0" err="1" smtClean="0"/>
              <a:t>be</a:t>
            </a:r>
            <a:r>
              <a:rPr lang="fr-FR" dirty="0" smtClean="0"/>
              <a:t> </a:t>
            </a:r>
            <a:r>
              <a:rPr lang="fr-FR" dirty="0" err="1" smtClean="0"/>
              <a:t>including</a:t>
            </a:r>
            <a:r>
              <a:rPr lang="fr-FR" dirty="0" smtClean="0"/>
              <a:t>? </a:t>
            </a:r>
            <a:endParaRPr lang="fr-FR" dirty="0" smtClean="0"/>
          </a:p>
          <a:p>
            <a:pPr lvl="1"/>
            <a:r>
              <a:rPr lang="fr-FR" dirty="0" smtClean="0"/>
              <a:t>Axial and coronal fat spin </a:t>
            </a:r>
            <a:r>
              <a:rPr lang="fr-FR" dirty="0" err="1" smtClean="0"/>
              <a:t>echo</a:t>
            </a:r>
            <a:r>
              <a:rPr lang="fr-FR" dirty="0" smtClean="0"/>
              <a:t> T2 W </a:t>
            </a:r>
            <a:r>
              <a:rPr lang="fr-FR" dirty="0" err="1" smtClean="0"/>
              <a:t>sequences</a:t>
            </a:r>
            <a:r>
              <a:rPr lang="fr-FR" dirty="0" smtClean="0"/>
              <a:t> </a:t>
            </a:r>
            <a:r>
              <a:rPr lang="fr-FR" dirty="0" err="1" smtClean="0"/>
              <a:t>without</a:t>
            </a:r>
            <a:r>
              <a:rPr lang="fr-FR" dirty="0" smtClean="0"/>
              <a:t> fat saturation </a:t>
            </a:r>
          </a:p>
          <a:p>
            <a:pPr lvl="1"/>
            <a:r>
              <a:rPr lang="fr-FR" dirty="0" smtClean="0"/>
              <a:t>Axial and coronal </a:t>
            </a:r>
            <a:r>
              <a:rPr lang="fr-FR" dirty="0" err="1" smtClean="0"/>
              <a:t>steady</a:t>
            </a:r>
            <a:r>
              <a:rPr lang="fr-FR" dirty="0" smtClean="0"/>
              <a:t> state free </a:t>
            </a:r>
            <a:r>
              <a:rPr lang="fr-FR" dirty="0" err="1" smtClean="0"/>
              <a:t>precession</a:t>
            </a:r>
            <a:r>
              <a:rPr lang="fr-FR" dirty="0" smtClean="0"/>
              <a:t> gradient </a:t>
            </a:r>
            <a:r>
              <a:rPr lang="fr-FR" dirty="0" err="1" smtClean="0"/>
              <a:t>echo</a:t>
            </a:r>
            <a:r>
              <a:rPr lang="fr-FR" dirty="0" smtClean="0"/>
              <a:t> ( SSFP GE, TRUFFI Siemens) </a:t>
            </a:r>
            <a:r>
              <a:rPr lang="fr-FR" dirty="0" err="1" smtClean="0"/>
              <a:t>without</a:t>
            </a:r>
            <a:r>
              <a:rPr lang="fr-FR" dirty="0" smtClean="0"/>
              <a:t> FS</a:t>
            </a:r>
          </a:p>
          <a:p>
            <a:pPr lvl="1"/>
            <a:r>
              <a:rPr lang="fr-FR" dirty="0" smtClean="0"/>
              <a:t>An axial or coronal Fat </a:t>
            </a:r>
            <a:r>
              <a:rPr lang="fr-FR" dirty="0" err="1" smtClean="0"/>
              <a:t>saturated</a:t>
            </a:r>
            <a:r>
              <a:rPr lang="fr-FR" dirty="0" smtClean="0"/>
              <a:t> FSE T2W</a:t>
            </a:r>
          </a:p>
          <a:p>
            <a:pPr lvl="1"/>
            <a:r>
              <a:rPr lang="fr-FR" dirty="0" smtClean="0"/>
              <a:t>Maximal </a:t>
            </a:r>
            <a:r>
              <a:rPr lang="fr-FR" dirty="0" err="1" smtClean="0"/>
              <a:t>thickness</a:t>
            </a:r>
            <a:r>
              <a:rPr lang="fr-FR" dirty="0" smtClean="0"/>
              <a:t> 5 mm, 2D or 3D but 2 D </a:t>
            </a:r>
            <a:r>
              <a:rPr lang="fr-FR" dirty="0" err="1" smtClean="0"/>
              <a:t>is</a:t>
            </a:r>
            <a:r>
              <a:rPr lang="fr-FR" dirty="0" smtClean="0"/>
              <a:t> </a:t>
            </a:r>
            <a:r>
              <a:rPr lang="fr-FR" dirty="0" err="1" smtClean="0"/>
              <a:t>preferred</a:t>
            </a:r>
            <a:r>
              <a:rPr lang="fr-FR" dirty="0" smtClean="0"/>
              <a:t> </a:t>
            </a:r>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
        <p:nvSpPr>
          <p:cNvPr id="5" name="Titre 1"/>
          <p:cNvSpPr>
            <a:spLocks noGrp="1"/>
          </p:cNvSpPr>
          <p:nvPr>
            <p:ph type="title"/>
          </p:nvPr>
        </p:nvSpPr>
        <p:spPr>
          <a:xfrm>
            <a:off x="457200" y="274638"/>
            <a:ext cx="8291264" cy="1354162"/>
          </a:xfrm>
          <a:ln w="57150">
            <a:solidFill>
              <a:schemeClr val="bg2">
                <a:lumMod val="75000"/>
              </a:schemeClr>
            </a:solidFill>
          </a:ln>
        </p:spPr>
        <p:txBody>
          <a:bodyPr vert="horz" lIns="91440" tIns="45720" rIns="91440" bIns="45720" rtlCol="0" anchor="ctr">
            <a:normAutofit fontScale="90000"/>
          </a:bodyPr>
          <a:lstStyle/>
          <a:p>
            <a:r>
              <a:rPr lang="fr-FR" dirty="0" err="1"/>
              <a:t>Sequences</a:t>
            </a:r>
            <a:r>
              <a:rPr lang="fr-FR" dirty="0"/>
              <a:t> and </a:t>
            </a:r>
            <a:r>
              <a:rPr lang="fr-FR" dirty="0" err="1"/>
              <a:t>Technical</a:t>
            </a:r>
            <a:r>
              <a:rPr lang="fr-FR" dirty="0"/>
              <a:t> </a:t>
            </a:r>
            <a:r>
              <a:rPr lang="fr-FR" dirty="0" err="1"/>
              <a:t>considerations</a:t>
            </a:r>
            <a:endParaRPr lang="fr-FR" dirty="0"/>
          </a:p>
        </p:txBody>
      </p:sp>
    </p:spTree>
    <p:extLst>
      <p:ext uri="{BB962C8B-B14F-4D97-AF65-F5344CB8AC3E}">
        <p14:creationId xmlns:p14="http://schemas.microsoft.com/office/powerpoint/2010/main" xmlns="" val="196034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69875"/>
            <a:ext cx="7772400" cy="1143000"/>
          </a:xfrm>
          <a:ln w="57150">
            <a:solidFill>
              <a:schemeClr val="bg2">
                <a:lumMod val="75000"/>
              </a:schemeClr>
            </a:solidFill>
          </a:ln>
        </p:spPr>
        <p:txBody>
          <a:bodyPr vert="horz" lIns="91440" tIns="45720" rIns="91440" bIns="45720" rtlCol="0" anchor="ctr">
            <a:normAutofit fontScale="90000"/>
          </a:bodyPr>
          <a:lstStyle/>
          <a:p>
            <a:r>
              <a:rPr lang="fr-FR" altLang="fr-FR" dirty="0"/>
              <a:t>TRUFI /FFE/FIESTA- </a:t>
            </a:r>
            <a:r>
              <a:rPr lang="fr-FR" altLang="fr-FR" dirty="0" err="1"/>
              <a:t>balanced</a:t>
            </a:r>
            <a:r>
              <a:rPr lang="fr-FR" altLang="fr-FR" dirty="0"/>
              <a:t> </a:t>
            </a:r>
            <a:r>
              <a:rPr lang="fr-FR" altLang="fr-FR" dirty="0" err="1"/>
              <a:t>steady</a:t>
            </a:r>
            <a:r>
              <a:rPr lang="fr-FR" altLang="fr-FR" dirty="0"/>
              <a:t>-state free procession </a:t>
            </a:r>
          </a:p>
        </p:txBody>
      </p:sp>
      <p:sp>
        <p:nvSpPr>
          <p:cNvPr id="10243" name="Rectangle 3"/>
          <p:cNvSpPr>
            <a:spLocks noGrp="1" noChangeArrowheads="1"/>
          </p:cNvSpPr>
          <p:nvPr>
            <p:ph type="body" idx="1"/>
          </p:nvPr>
        </p:nvSpPr>
        <p:spPr>
          <a:xfrm>
            <a:off x="34925" y="1844675"/>
            <a:ext cx="5689600" cy="4537075"/>
          </a:xfrm>
        </p:spPr>
        <p:txBody>
          <a:bodyPr>
            <a:normAutofit fontScale="85000" lnSpcReduction="10000"/>
          </a:bodyPr>
          <a:lstStyle/>
          <a:p>
            <a:pPr eaLnBrk="1" hangingPunct="1"/>
            <a:r>
              <a:rPr lang="fr-FR" altLang="fr-FR" dirty="0" smtClean="0"/>
              <a:t>Pros=</a:t>
            </a:r>
          </a:p>
          <a:p>
            <a:pPr lvl="1" eaLnBrk="1" hangingPunct="1"/>
            <a:r>
              <a:rPr lang="fr-FR" altLang="fr-FR" sz="2000" dirty="0" err="1" smtClean="0"/>
              <a:t>Fast</a:t>
            </a:r>
            <a:r>
              <a:rPr lang="fr-FR" altLang="fr-FR" sz="2000" dirty="0" smtClean="0"/>
              <a:t>, </a:t>
            </a:r>
            <a:r>
              <a:rPr lang="fr-FR" altLang="fr-FR" sz="2000" dirty="0" err="1" smtClean="0"/>
              <a:t>lack</a:t>
            </a:r>
            <a:r>
              <a:rPr lang="fr-FR" altLang="fr-FR" sz="2000" dirty="0" smtClean="0"/>
              <a:t> of motion artefacts. </a:t>
            </a:r>
          </a:p>
          <a:p>
            <a:pPr lvl="1" eaLnBrk="1" hangingPunct="1"/>
            <a:r>
              <a:rPr lang="fr-FR" altLang="fr-FR" sz="2000" dirty="0" smtClean="0"/>
              <a:t>Mixed T1 and T2-weighted </a:t>
            </a:r>
            <a:r>
              <a:rPr lang="fr-FR" altLang="fr-FR" sz="2000" dirty="0" err="1" smtClean="0"/>
              <a:t>contrast</a:t>
            </a:r>
            <a:r>
              <a:rPr lang="fr-FR" altLang="fr-FR" sz="2000" dirty="0" smtClean="0"/>
              <a:t> </a:t>
            </a:r>
            <a:r>
              <a:rPr lang="fr-FR" altLang="fr-FR" sz="2000" dirty="0" err="1" smtClean="0"/>
              <a:t>with</a:t>
            </a:r>
            <a:r>
              <a:rPr lang="fr-FR" altLang="fr-FR" sz="2000" dirty="0" smtClean="0"/>
              <a:t> signal of </a:t>
            </a:r>
            <a:r>
              <a:rPr lang="fr-FR" altLang="fr-FR" sz="2000" dirty="0" err="1" smtClean="0"/>
              <a:t>fluids</a:t>
            </a:r>
            <a:r>
              <a:rPr lang="fr-FR" altLang="fr-FR" sz="2000" dirty="0" smtClean="0"/>
              <a:t> </a:t>
            </a:r>
            <a:r>
              <a:rPr lang="fr-FR" altLang="fr-FR" sz="2000" dirty="0" err="1" smtClean="0"/>
              <a:t>very</a:t>
            </a:r>
            <a:r>
              <a:rPr lang="fr-FR" altLang="fr-FR" sz="2000" dirty="0" smtClean="0"/>
              <a:t> high and signal </a:t>
            </a:r>
            <a:r>
              <a:rPr lang="fr-FR" altLang="fr-FR" sz="2000" dirty="0" err="1" smtClean="0"/>
              <a:t>from</a:t>
            </a:r>
            <a:r>
              <a:rPr lang="fr-FR" altLang="fr-FR" sz="2000" dirty="0" smtClean="0"/>
              <a:t> soft tissues T1 </a:t>
            </a:r>
            <a:r>
              <a:rPr lang="fr-FR" altLang="fr-FR" sz="2000" dirty="0" err="1" smtClean="0"/>
              <a:t>like</a:t>
            </a:r>
            <a:endParaRPr lang="fr-FR" altLang="fr-FR" sz="2000" dirty="0" smtClean="0"/>
          </a:p>
          <a:p>
            <a:pPr lvl="1" eaLnBrk="1" hangingPunct="1"/>
            <a:r>
              <a:rPr lang="fr-FR" altLang="fr-FR" sz="2000" dirty="0" smtClean="0"/>
              <a:t>No </a:t>
            </a:r>
            <a:r>
              <a:rPr lang="fr-FR" altLang="fr-FR" sz="2000" dirty="0" err="1" smtClean="0"/>
              <a:t>need</a:t>
            </a:r>
            <a:r>
              <a:rPr lang="fr-FR" altLang="fr-FR" sz="2000" dirty="0" smtClean="0"/>
              <a:t> for </a:t>
            </a:r>
            <a:r>
              <a:rPr lang="fr-FR" altLang="fr-FR" sz="2000" dirty="0" err="1" smtClean="0"/>
              <a:t>breath</a:t>
            </a:r>
            <a:r>
              <a:rPr lang="fr-FR" altLang="fr-FR" sz="2000" dirty="0" smtClean="0"/>
              <a:t> </a:t>
            </a:r>
            <a:r>
              <a:rPr lang="fr-FR" altLang="fr-FR" sz="2000" dirty="0" err="1" smtClean="0"/>
              <a:t>hold</a:t>
            </a:r>
            <a:endParaRPr lang="fr-FR" altLang="fr-FR" sz="2000" dirty="0" smtClean="0"/>
          </a:p>
          <a:p>
            <a:pPr lvl="1" eaLnBrk="1" hangingPunct="1"/>
            <a:r>
              <a:rPr lang="fr-FR" altLang="fr-FR" sz="2000" dirty="0" err="1" smtClean="0"/>
              <a:t>Detects</a:t>
            </a:r>
            <a:r>
              <a:rPr lang="fr-FR" altLang="fr-FR" sz="2000" dirty="0" smtClean="0"/>
              <a:t> </a:t>
            </a:r>
            <a:r>
              <a:rPr lang="fr-FR" altLang="fr-FR" sz="2000" dirty="0" err="1" smtClean="0"/>
              <a:t>small</a:t>
            </a:r>
            <a:r>
              <a:rPr lang="fr-FR" altLang="fr-FR" sz="2000" dirty="0" smtClean="0"/>
              <a:t> </a:t>
            </a:r>
            <a:r>
              <a:rPr lang="fr-FR" altLang="fr-FR" sz="2000" dirty="0" err="1" smtClean="0"/>
              <a:t>bowel</a:t>
            </a:r>
            <a:r>
              <a:rPr lang="fr-FR" altLang="fr-FR" sz="2000" dirty="0" smtClean="0"/>
              <a:t> </a:t>
            </a:r>
            <a:r>
              <a:rPr lang="fr-FR" altLang="fr-FR" sz="2000" dirty="0" err="1" smtClean="0"/>
              <a:t>thickening</a:t>
            </a:r>
            <a:r>
              <a:rPr lang="fr-FR" altLang="fr-FR" sz="2000" dirty="0" smtClean="0"/>
              <a:t> and extramural </a:t>
            </a:r>
            <a:r>
              <a:rPr lang="fr-FR" altLang="fr-FR" sz="2000" dirty="0" err="1" smtClean="0"/>
              <a:t>findings</a:t>
            </a:r>
            <a:endParaRPr lang="fr-FR" altLang="fr-FR" sz="2000" dirty="0" smtClean="0"/>
          </a:p>
          <a:p>
            <a:pPr lvl="1" eaLnBrk="1" hangingPunct="1"/>
            <a:r>
              <a:rPr lang="fr-FR" altLang="fr-FR" sz="2000" dirty="0" err="1" smtClean="0"/>
              <a:t>Mesenteric</a:t>
            </a:r>
            <a:r>
              <a:rPr lang="fr-FR" altLang="fr-FR" sz="2000" dirty="0" smtClean="0"/>
              <a:t> </a:t>
            </a:r>
            <a:r>
              <a:rPr lang="fr-FR" altLang="fr-FR" sz="2000" dirty="0" err="1" smtClean="0"/>
              <a:t>vessels</a:t>
            </a:r>
            <a:r>
              <a:rPr lang="fr-FR" altLang="fr-FR" sz="2000" dirty="0" smtClean="0"/>
              <a:t> and </a:t>
            </a:r>
            <a:r>
              <a:rPr lang="fr-FR" altLang="fr-FR" sz="2000" dirty="0" err="1" smtClean="0"/>
              <a:t>lymph</a:t>
            </a:r>
            <a:r>
              <a:rPr lang="fr-FR" altLang="fr-FR" sz="2000" dirty="0" smtClean="0"/>
              <a:t> </a:t>
            </a:r>
            <a:r>
              <a:rPr lang="fr-FR" altLang="fr-FR" sz="2000" dirty="0" err="1" smtClean="0"/>
              <a:t>nodes</a:t>
            </a:r>
            <a:r>
              <a:rPr lang="fr-FR" altLang="fr-FR" sz="2000" dirty="0" smtClean="0"/>
              <a:t> </a:t>
            </a:r>
            <a:r>
              <a:rPr lang="fr-FR" altLang="fr-FR" sz="2000" dirty="0" err="1" smtClean="0"/>
              <a:t>well</a:t>
            </a:r>
            <a:r>
              <a:rPr lang="fr-FR" altLang="fr-FR" sz="2000" dirty="0" smtClean="0"/>
              <a:t> </a:t>
            </a:r>
            <a:r>
              <a:rPr lang="fr-FR" altLang="fr-FR" sz="2000" dirty="0" err="1" smtClean="0"/>
              <a:t>identified</a:t>
            </a:r>
            <a:endParaRPr lang="fr-FR" altLang="fr-FR" sz="2000" dirty="0" smtClean="0"/>
          </a:p>
          <a:p>
            <a:pPr lvl="1" eaLnBrk="1" hangingPunct="1"/>
            <a:r>
              <a:rPr lang="fr-FR" altLang="fr-FR" sz="2000" dirty="0" smtClean="0"/>
              <a:t>+/- </a:t>
            </a:r>
            <a:r>
              <a:rPr lang="fr-FR" altLang="fr-FR" sz="2000" dirty="0" err="1" smtClean="0"/>
              <a:t>dynamic</a:t>
            </a:r>
            <a:r>
              <a:rPr lang="fr-FR" altLang="fr-FR" sz="2000" dirty="0" smtClean="0"/>
              <a:t> </a:t>
            </a:r>
            <a:r>
              <a:rPr lang="fr-FR" altLang="fr-FR" sz="2000" dirty="0" err="1" smtClean="0"/>
              <a:t>sequences</a:t>
            </a:r>
            <a:r>
              <a:rPr lang="fr-FR" altLang="fr-FR" sz="2000" dirty="0" smtClean="0"/>
              <a:t>: </a:t>
            </a:r>
            <a:r>
              <a:rPr lang="fr-FR" altLang="fr-FR" sz="2000" dirty="0" err="1" smtClean="0"/>
              <a:t>motility</a:t>
            </a:r>
            <a:r>
              <a:rPr lang="fr-FR" altLang="fr-FR" sz="2000" dirty="0" smtClean="0"/>
              <a:t> </a:t>
            </a:r>
            <a:r>
              <a:rPr lang="fr-FR" altLang="fr-FR" sz="2000" dirty="0" err="1" smtClean="0"/>
              <a:t>studies</a:t>
            </a:r>
            <a:r>
              <a:rPr lang="fr-FR" altLang="fr-FR" sz="2000" dirty="0" smtClean="0"/>
              <a:t> (</a:t>
            </a:r>
            <a:r>
              <a:rPr lang="fr-FR" altLang="fr-FR" sz="2000" dirty="0" err="1" smtClean="0"/>
              <a:t>decreased</a:t>
            </a:r>
            <a:r>
              <a:rPr lang="fr-FR" altLang="fr-FR" sz="2000" dirty="0" smtClean="0"/>
              <a:t> </a:t>
            </a:r>
            <a:r>
              <a:rPr lang="fr-FR" altLang="fr-FR" sz="2000" dirty="0" err="1" smtClean="0"/>
              <a:t>motility</a:t>
            </a:r>
            <a:r>
              <a:rPr lang="fr-FR" altLang="fr-FR" sz="2000" dirty="0" smtClean="0"/>
              <a:t> in </a:t>
            </a:r>
            <a:r>
              <a:rPr lang="fr-FR" altLang="fr-FR" sz="2000" dirty="0" err="1" smtClean="0"/>
              <a:t>inflamed</a:t>
            </a:r>
            <a:r>
              <a:rPr lang="fr-FR" altLang="fr-FR" sz="2000" dirty="0" smtClean="0"/>
              <a:t> </a:t>
            </a:r>
            <a:r>
              <a:rPr lang="fr-FR" altLang="fr-FR" sz="2000" dirty="0" err="1" smtClean="0"/>
              <a:t>bowel</a:t>
            </a:r>
            <a:r>
              <a:rPr lang="fr-FR" altLang="fr-FR" sz="2000" dirty="0" smtClean="0"/>
              <a:t>- </a:t>
            </a:r>
            <a:r>
              <a:rPr lang="fr-FR" altLang="fr-FR" sz="2000" dirty="0" err="1" smtClean="0"/>
              <a:t>differentiation</a:t>
            </a:r>
            <a:r>
              <a:rPr lang="fr-FR" altLang="fr-FR" sz="2000" dirty="0" smtClean="0"/>
              <a:t> </a:t>
            </a:r>
            <a:r>
              <a:rPr lang="fr-FR" altLang="fr-FR" sz="2000" dirty="0" err="1" smtClean="0"/>
              <a:t>between</a:t>
            </a:r>
            <a:r>
              <a:rPr lang="fr-FR" altLang="fr-FR" sz="2000" dirty="0" smtClean="0"/>
              <a:t> </a:t>
            </a:r>
            <a:r>
              <a:rPr lang="fr-FR" altLang="fr-FR" sz="2000" dirty="0" err="1" smtClean="0"/>
              <a:t>fibrotic</a:t>
            </a:r>
            <a:r>
              <a:rPr lang="fr-FR" altLang="fr-FR" sz="2000" dirty="0" smtClean="0"/>
              <a:t> and </a:t>
            </a:r>
            <a:r>
              <a:rPr lang="fr-FR" altLang="fr-FR" sz="2000" dirty="0" err="1" smtClean="0"/>
              <a:t>inflammatory</a:t>
            </a:r>
            <a:r>
              <a:rPr lang="fr-FR" altLang="fr-FR" sz="2000" dirty="0" smtClean="0"/>
              <a:t> </a:t>
            </a:r>
            <a:r>
              <a:rPr lang="fr-FR" altLang="fr-FR" sz="2000" dirty="0" err="1" smtClean="0"/>
              <a:t>involvement</a:t>
            </a:r>
            <a:r>
              <a:rPr lang="fr-FR" altLang="fr-FR" sz="2000" dirty="0" smtClean="0"/>
              <a:t>)</a:t>
            </a:r>
          </a:p>
          <a:p>
            <a:pPr>
              <a:defRPr/>
            </a:pPr>
            <a:r>
              <a:rPr lang="fr-FR" dirty="0"/>
              <a:t>Cons=</a:t>
            </a:r>
          </a:p>
          <a:p>
            <a:pPr lvl="1">
              <a:defRPr/>
            </a:pPr>
            <a:r>
              <a:rPr lang="fr-FR" sz="2000" dirty="0"/>
              <a:t>No information on </a:t>
            </a:r>
            <a:r>
              <a:rPr lang="fr-FR" sz="2000" dirty="0" err="1"/>
              <a:t>disease</a:t>
            </a:r>
            <a:r>
              <a:rPr lang="fr-FR" sz="2000" dirty="0"/>
              <a:t> </a:t>
            </a:r>
            <a:r>
              <a:rPr lang="fr-FR" sz="2000" dirty="0" err="1"/>
              <a:t>activity</a:t>
            </a:r>
            <a:r>
              <a:rPr lang="fr-FR" sz="2000" dirty="0"/>
              <a:t> (</a:t>
            </a:r>
            <a:r>
              <a:rPr lang="fr-FR" sz="2000" dirty="0" err="1"/>
              <a:t>edema</a:t>
            </a:r>
            <a:r>
              <a:rPr lang="fr-FR" sz="2000" dirty="0"/>
              <a:t> or </a:t>
            </a:r>
            <a:r>
              <a:rPr lang="fr-FR" sz="2000" dirty="0" err="1"/>
              <a:t>fibrosis</a:t>
            </a:r>
            <a:r>
              <a:rPr lang="fr-FR" sz="2000" dirty="0"/>
              <a:t>)</a:t>
            </a:r>
          </a:p>
          <a:p>
            <a:pPr lvl="1">
              <a:defRPr/>
            </a:pPr>
            <a:r>
              <a:rPr lang="fr-FR" sz="2000" dirty="0" err="1"/>
              <a:t>Susceptibility</a:t>
            </a:r>
            <a:r>
              <a:rPr lang="fr-FR" sz="2000" dirty="0"/>
              <a:t> artefacts and </a:t>
            </a:r>
            <a:r>
              <a:rPr lang="fr-FR" sz="2000" dirty="0" err="1"/>
              <a:t>mild</a:t>
            </a:r>
            <a:r>
              <a:rPr lang="fr-FR" sz="2000" dirty="0"/>
              <a:t> </a:t>
            </a:r>
            <a:r>
              <a:rPr lang="fr-FR" sz="2000" dirty="0" err="1"/>
              <a:t>chemical</a:t>
            </a:r>
            <a:r>
              <a:rPr lang="fr-FR" sz="2000" dirty="0"/>
              <a:t> shift </a:t>
            </a:r>
            <a:r>
              <a:rPr lang="fr-FR" sz="2000" dirty="0" err="1"/>
              <a:t>effect</a:t>
            </a:r>
            <a:r>
              <a:rPr lang="fr-FR" sz="2000" dirty="0"/>
              <a:t> </a:t>
            </a:r>
          </a:p>
          <a:p>
            <a:endParaRPr lang="fr-FR" altLang="fr-FR" sz="2400" dirty="0" smtClean="0"/>
          </a:p>
        </p:txBody>
      </p:sp>
      <p:pic>
        <p:nvPicPr>
          <p:cNvPr id="15364" name="Picture 4" descr="Crohn KB 1"/>
          <p:cNvPicPr>
            <a:picLocks noChangeAspect="1" noChangeArrowheads="1"/>
          </p:cNvPicPr>
          <p:nvPr/>
        </p:nvPicPr>
        <p:blipFill>
          <a:blip r:embed="rId3">
            <a:extLst>
              <a:ext uri="{28A0092B-C50C-407E-A947-70E740481C1C}">
                <a14:useLocalDpi xmlns:a14="http://schemas.microsoft.com/office/drawing/2010/main" xmlns="" val="0"/>
              </a:ext>
            </a:extLst>
          </a:blip>
          <a:srcRect l="33305" r="29474"/>
          <a:stretch>
            <a:fillRect/>
          </a:stretch>
        </p:blipFill>
        <p:spPr bwMode="auto">
          <a:xfrm>
            <a:off x="5870575" y="1700213"/>
            <a:ext cx="3165475" cy="4954587"/>
          </a:xfrm>
          <a:prstGeom prst="rect">
            <a:avLst/>
          </a:prstGeom>
          <a:noFill/>
          <a:ln w="38100" cap="sq">
            <a:solidFill>
              <a:srgbClr val="00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5028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33375"/>
            <a:ext cx="7772400" cy="1143000"/>
          </a:xfrm>
          <a:ln w="57150">
            <a:solidFill>
              <a:schemeClr val="bg2">
                <a:lumMod val="75000"/>
              </a:schemeClr>
            </a:solidFill>
          </a:ln>
        </p:spPr>
        <p:txBody>
          <a:bodyPr vert="horz" lIns="91440" tIns="45720" rIns="91440" bIns="45720" rtlCol="0" anchor="ctr">
            <a:normAutofit fontScale="90000"/>
          </a:bodyPr>
          <a:lstStyle/>
          <a:p>
            <a:r>
              <a:rPr lang="fr-FR" altLang="fr-FR" dirty="0"/>
              <a:t>T2 HASTE/RARE/ single-</a:t>
            </a:r>
            <a:r>
              <a:rPr lang="fr-FR" altLang="fr-FR" dirty="0" err="1"/>
              <a:t>shot</a:t>
            </a:r>
            <a:r>
              <a:rPr lang="fr-FR" altLang="fr-FR" dirty="0"/>
              <a:t> </a:t>
            </a:r>
            <a:r>
              <a:rPr lang="fr-FR" altLang="fr-FR" dirty="0" err="1"/>
              <a:t>half</a:t>
            </a:r>
            <a:r>
              <a:rPr lang="fr-FR" altLang="fr-FR" dirty="0"/>
              <a:t>-Fourier </a:t>
            </a:r>
          </a:p>
        </p:txBody>
      </p:sp>
      <p:sp>
        <p:nvSpPr>
          <p:cNvPr id="13315" name="Rectangle 3"/>
          <p:cNvSpPr>
            <a:spLocks noGrp="1" noChangeArrowheads="1"/>
          </p:cNvSpPr>
          <p:nvPr>
            <p:ph type="body" idx="1"/>
          </p:nvPr>
        </p:nvSpPr>
        <p:spPr>
          <a:xfrm>
            <a:off x="179388" y="1906588"/>
            <a:ext cx="5256212" cy="4762500"/>
          </a:xfrm>
        </p:spPr>
        <p:txBody>
          <a:bodyPr>
            <a:normAutofit fontScale="92500" lnSpcReduction="20000"/>
          </a:bodyPr>
          <a:lstStyle/>
          <a:p>
            <a:pPr eaLnBrk="1" hangingPunct="1"/>
            <a:r>
              <a:rPr lang="fr-FR" altLang="fr-FR" dirty="0" smtClean="0"/>
              <a:t>Pros = </a:t>
            </a:r>
          </a:p>
          <a:p>
            <a:pPr lvl="1" eaLnBrk="1" hangingPunct="1"/>
            <a:r>
              <a:rPr lang="fr-FR" altLang="fr-FR" sz="2000" dirty="0" smtClean="0"/>
              <a:t>High temporal </a:t>
            </a:r>
            <a:r>
              <a:rPr lang="fr-FR" altLang="fr-FR" sz="2000" dirty="0" err="1" smtClean="0"/>
              <a:t>resolution</a:t>
            </a:r>
            <a:r>
              <a:rPr lang="fr-FR" altLang="fr-FR" sz="2000" dirty="0" smtClean="0"/>
              <a:t> and a </a:t>
            </a:r>
            <a:r>
              <a:rPr lang="fr-FR" altLang="fr-FR" sz="2000" dirty="0" err="1" smtClean="0"/>
              <a:t>satisfactory</a:t>
            </a:r>
            <a:r>
              <a:rPr lang="fr-FR" altLang="fr-FR" sz="2000" dirty="0" smtClean="0"/>
              <a:t> spatial and </a:t>
            </a:r>
            <a:r>
              <a:rPr lang="fr-FR" altLang="fr-FR" sz="2000" dirty="0" err="1" smtClean="0"/>
              <a:t>contrast</a:t>
            </a:r>
            <a:r>
              <a:rPr lang="fr-FR" altLang="fr-FR" sz="2000" dirty="0" smtClean="0"/>
              <a:t> </a:t>
            </a:r>
            <a:r>
              <a:rPr lang="fr-FR" altLang="fr-FR" sz="2000" dirty="0" err="1" smtClean="0"/>
              <a:t>resolution</a:t>
            </a:r>
            <a:endParaRPr lang="fr-FR" altLang="fr-FR" sz="2000" dirty="0" smtClean="0"/>
          </a:p>
          <a:p>
            <a:pPr lvl="1" eaLnBrk="1" hangingPunct="1"/>
            <a:r>
              <a:rPr lang="fr-FR" altLang="fr-FR" sz="2000" dirty="0" err="1" smtClean="0"/>
              <a:t>Lack</a:t>
            </a:r>
            <a:r>
              <a:rPr lang="fr-FR" altLang="fr-FR" sz="2000" dirty="0" smtClean="0"/>
              <a:t> of motion artefacts</a:t>
            </a:r>
          </a:p>
          <a:p>
            <a:pPr lvl="1" eaLnBrk="1" hangingPunct="1"/>
            <a:r>
              <a:rPr lang="fr-FR" altLang="fr-FR" sz="2000" dirty="0" err="1" smtClean="0"/>
              <a:t>Either</a:t>
            </a:r>
            <a:r>
              <a:rPr lang="fr-FR" altLang="fr-FR" sz="2000" dirty="0" smtClean="0"/>
              <a:t> </a:t>
            </a:r>
            <a:r>
              <a:rPr lang="fr-FR" altLang="fr-FR" sz="2000" dirty="0" err="1" smtClean="0"/>
              <a:t>breath</a:t>
            </a:r>
            <a:r>
              <a:rPr lang="fr-FR" altLang="fr-FR" sz="2000" dirty="0" smtClean="0"/>
              <a:t> </a:t>
            </a:r>
            <a:r>
              <a:rPr lang="fr-FR" altLang="fr-FR" sz="2000" dirty="0" err="1" smtClean="0"/>
              <a:t>hold</a:t>
            </a:r>
            <a:r>
              <a:rPr lang="fr-FR" altLang="fr-FR" sz="2000" dirty="0" smtClean="0"/>
              <a:t> or </a:t>
            </a:r>
            <a:r>
              <a:rPr lang="fr-FR" altLang="fr-FR" sz="2000" dirty="0" err="1" smtClean="0"/>
              <a:t>breath</a:t>
            </a:r>
            <a:r>
              <a:rPr lang="fr-FR" altLang="fr-FR" sz="2000" dirty="0" smtClean="0"/>
              <a:t>-</a:t>
            </a:r>
            <a:r>
              <a:rPr lang="fr-FR" altLang="fr-FR" sz="2000" dirty="0" err="1" smtClean="0"/>
              <a:t>hold</a:t>
            </a:r>
            <a:r>
              <a:rPr lang="fr-FR" altLang="fr-FR" sz="2000" dirty="0" smtClean="0"/>
              <a:t> free acquisition- </a:t>
            </a:r>
            <a:r>
              <a:rPr lang="fr-FR" altLang="fr-FR" sz="2000" dirty="0" err="1" smtClean="0"/>
              <a:t>very</a:t>
            </a:r>
            <a:r>
              <a:rPr lang="fr-FR" altLang="fr-FR" sz="2000" dirty="0" smtClean="0"/>
              <a:t> short</a:t>
            </a:r>
          </a:p>
          <a:p>
            <a:pPr lvl="1" eaLnBrk="1" hangingPunct="1"/>
            <a:r>
              <a:rPr lang="fr-FR" altLang="fr-FR" sz="2000" dirty="0" err="1" smtClean="0"/>
              <a:t>Used</a:t>
            </a:r>
            <a:r>
              <a:rPr lang="fr-FR" altLang="fr-FR" sz="2000" dirty="0" smtClean="0"/>
              <a:t> for </a:t>
            </a:r>
            <a:r>
              <a:rPr lang="fr-FR" altLang="fr-FR" sz="2000" dirty="0" err="1" smtClean="0"/>
              <a:t>oedema</a:t>
            </a:r>
            <a:r>
              <a:rPr lang="fr-FR" altLang="fr-FR" sz="2000" dirty="0" smtClean="0"/>
              <a:t>. </a:t>
            </a:r>
            <a:r>
              <a:rPr lang="fr-FR" altLang="fr-FR" sz="2000" dirty="0" err="1" smtClean="0"/>
              <a:t>Optional</a:t>
            </a:r>
            <a:r>
              <a:rPr lang="fr-FR" altLang="fr-FR" sz="2000" dirty="0" smtClean="0"/>
              <a:t> use of fat </a:t>
            </a:r>
            <a:r>
              <a:rPr lang="fr-FR" altLang="fr-FR" sz="2000" dirty="0" err="1" smtClean="0"/>
              <a:t>sat</a:t>
            </a:r>
            <a:r>
              <a:rPr lang="fr-FR" altLang="fr-FR" sz="2000" dirty="0" smtClean="0"/>
              <a:t> on one of the T2 </a:t>
            </a:r>
            <a:r>
              <a:rPr lang="fr-FR" altLang="fr-FR" sz="2000" dirty="0" err="1" smtClean="0"/>
              <a:t>weighted</a:t>
            </a:r>
            <a:r>
              <a:rPr lang="fr-FR" altLang="fr-FR" sz="2000" dirty="0" smtClean="0"/>
              <a:t> </a:t>
            </a:r>
            <a:r>
              <a:rPr lang="fr-FR" altLang="fr-FR" sz="2000" dirty="0" err="1" smtClean="0"/>
              <a:t>sequences</a:t>
            </a:r>
            <a:r>
              <a:rPr lang="fr-FR" altLang="fr-FR" sz="2000" dirty="0" smtClean="0"/>
              <a:t> for </a:t>
            </a:r>
            <a:r>
              <a:rPr lang="fr-FR" altLang="fr-FR" sz="2000" dirty="0" err="1" smtClean="0"/>
              <a:t>differentiation</a:t>
            </a:r>
            <a:r>
              <a:rPr lang="fr-FR" altLang="fr-FR" sz="2000" dirty="0" smtClean="0"/>
              <a:t> </a:t>
            </a:r>
            <a:r>
              <a:rPr lang="fr-FR" altLang="fr-FR" sz="2000" dirty="0" err="1" smtClean="0"/>
              <a:t>between</a:t>
            </a:r>
            <a:r>
              <a:rPr lang="fr-FR" altLang="fr-FR" sz="2000" dirty="0" smtClean="0"/>
              <a:t> </a:t>
            </a:r>
            <a:r>
              <a:rPr lang="fr-FR" altLang="fr-FR" sz="2000" dirty="0" err="1" smtClean="0"/>
              <a:t>submucosal</a:t>
            </a:r>
            <a:r>
              <a:rPr lang="fr-FR" altLang="fr-FR" sz="2000" dirty="0" smtClean="0"/>
              <a:t> fat and </a:t>
            </a:r>
            <a:r>
              <a:rPr lang="fr-FR" altLang="fr-FR" sz="2000" dirty="0" err="1" smtClean="0"/>
              <a:t>oedema</a:t>
            </a:r>
            <a:r>
              <a:rPr lang="fr-FR" altLang="fr-FR" sz="2000" dirty="0" smtClean="0"/>
              <a:t>.  </a:t>
            </a:r>
          </a:p>
          <a:p>
            <a:pPr>
              <a:defRPr/>
            </a:pPr>
            <a:r>
              <a:rPr lang="fr-FR" dirty="0"/>
              <a:t>Cons =</a:t>
            </a:r>
          </a:p>
          <a:p>
            <a:pPr lvl="1">
              <a:defRPr/>
            </a:pPr>
            <a:r>
              <a:rPr lang="fr-FR" sz="2100" dirty="0"/>
              <a:t>Flow-</a:t>
            </a:r>
            <a:r>
              <a:rPr lang="fr-FR" sz="2100" dirty="0" err="1"/>
              <a:t>void</a:t>
            </a:r>
            <a:r>
              <a:rPr lang="fr-FR" sz="2100" dirty="0"/>
              <a:t> artefacts due to intestinal </a:t>
            </a:r>
            <a:r>
              <a:rPr lang="fr-FR" sz="2100" dirty="0" err="1"/>
              <a:t>peristalsis</a:t>
            </a:r>
            <a:endParaRPr lang="fr-FR" sz="2100" dirty="0"/>
          </a:p>
          <a:p>
            <a:pPr lvl="1">
              <a:defRPr/>
            </a:pPr>
            <a:r>
              <a:rPr lang="fr-FR" sz="2100" dirty="0" err="1"/>
              <a:t>Mesentery</a:t>
            </a:r>
            <a:r>
              <a:rPr lang="fr-FR" sz="2100" dirty="0"/>
              <a:t> </a:t>
            </a:r>
            <a:r>
              <a:rPr lang="fr-FR" sz="2100" dirty="0" smtClean="0"/>
              <a:t>±</a:t>
            </a:r>
            <a:r>
              <a:rPr lang="fr-FR" sz="2100" dirty="0" err="1" smtClean="0"/>
              <a:t>marked</a:t>
            </a:r>
            <a:r>
              <a:rPr lang="fr-FR" sz="2100" dirty="0" smtClean="0"/>
              <a:t> </a:t>
            </a:r>
            <a:r>
              <a:rPr lang="fr-FR" sz="2100" dirty="0" err="1" smtClean="0"/>
              <a:t>brightness</a:t>
            </a:r>
            <a:r>
              <a:rPr lang="fr-FR" sz="2100" dirty="0" smtClean="0"/>
              <a:t> of </a:t>
            </a:r>
            <a:r>
              <a:rPr lang="fr-FR" sz="2100" dirty="0" err="1" smtClean="0"/>
              <a:t>mesenteric</a:t>
            </a:r>
            <a:r>
              <a:rPr lang="fr-FR" sz="2100" dirty="0" smtClean="0"/>
              <a:t> fat </a:t>
            </a:r>
            <a:r>
              <a:rPr lang="fr-FR" sz="2100" dirty="0" err="1" smtClean="0"/>
              <a:t>that</a:t>
            </a:r>
            <a:r>
              <a:rPr lang="fr-FR" sz="2100" dirty="0" smtClean="0"/>
              <a:t> </a:t>
            </a:r>
            <a:r>
              <a:rPr lang="fr-FR" sz="2100" dirty="0" err="1" smtClean="0"/>
              <a:t>can</a:t>
            </a:r>
            <a:r>
              <a:rPr lang="fr-FR" sz="2100" dirty="0" smtClean="0"/>
              <a:t> impair </a:t>
            </a:r>
            <a:r>
              <a:rPr lang="fr-FR" sz="2100" dirty="0" err="1" smtClean="0"/>
              <a:t>detection</a:t>
            </a:r>
            <a:r>
              <a:rPr lang="fr-FR" sz="2100" dirty="0" smtClean="0"/>
              <a:t> of </a:t>
            </a:r>
            <a:r>
              <a:rPr lang="fr-FR" sz="2100" dirty="0" err="1" smtClean="0"/>
              <a:t>nodes</a:t>
            </a:r>
            <a:endParaRPr lang="fr-FR" sz="2100" dirty="0"/>
          </a:p>
          <a:p>
            <a:pPr lvl="1" eaLnBrk="1" hangingPunct="1"/>
            <a:endParaRPr lang="fr-FR" altLang="fr-FR" sz="2000" dirty="0" smtClean="0"/>
          </a:p>
        </p:txBody>
      </p:sp>
      <p:pic>
        <p:nvPicPr>
          <p:cNvPr id="17412" name="Picture 4" descr="Crohn KB 3"/>
          <p:cNvPicPr>
            <a:picLocks noChangeAspect="1" noChangeArrowheads="1"/>
          </p:cNvPicPr>
          <p:nvPr/>
        </p:nvPicPr>
        <p:blipFill>
          <a:blip r:embed="rId3">
            <a:extLst>
              <a:ext uri="{28A0092B-C50C-407E-A947-70E740481C1C}">
                <a14:useLocalDpi xmlns:a14="http://schemas.microsoft.com/office/drawing/2010/main" xmlns="" val="0"/>
              </a:ext>
            </a:extLst>
          </a:blip>
          <a:srcRect l="33160" t="1773" r="30005" b="11702"/>
          <a:stretch>
            <a:fillRect/>
          </a:stretch>
        </p:blipFill>
        <p:spPr bwMode="auto">
          <a:xfrm>
            <a:off x="5640388" y="2020888"/>
            <a:ext cx="3395662" cy="4648200"/>
          </a:xfrm>
          <a:prstGeom prst="rect">
            <a:avLst/>
          </a:prstGeom>
          <a:noFill/>
          <a:ln>
            <a:noFill/>
          </a:ln>
          <a:effectLst>
            <a:outerShdw dist="38100" dir="2700000" algn="tl" rotWithShape="0">
              <a:srgbClr val="000000">
                <a:alpha val="42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cap="sq">
                <a:solidFill>
                  <a:srgbClr val="000000"/>
                </a:solidFill>
                <a:miter lim="800000"/>
                <a:headEnd/>
                <a:tailEnd/>
              </a14:hiddenLine>
            </a:ext>
          </a:extLst>
        </p:spPr>
      </p:pic>
    </p:spTree>
    <p:extLst>
      <p:ext uri="{BB962C8B-B14F-4D97-AF65-F5344CB8AC3E}">
        <p14:creationId xmlns:p14="http://schemas.microsoft.com/office/powerpoint/2010/main" xmlns="" val="1898236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16832"/>
            <a:ext cx="8291264" cy="4209331"/>
          </a:xfrm>
        </p:spPr>
        <p:txBody>
          <a:bodyPr>
            <a:normAutofit fontScale="92500" lnSpcReduction="10000"/>
          </a:bodyPr>
          <a:lstStyle/>
          <a:p>
            <a:r>
              <a:rPr lang="fr-FR" dirty="0" smtClean="0"/>
              <a:t>FS Non- </a:t>
            </a:r>
            <a:r>
              <a:rPr lang="fr-FR" dirty="0" err="1" smtClean="0"/>
              <a:t>enhanced</a:t>
            </a:r>
            <a:r>
              <a:rPr lang="fr-FR" dirty="0" smtClean="0"/>
              <a:t> coronal T1 </a:t>
            </a:r>
            <a:r>
              <a:rPr lang="fr-FR" dirty="0" err="1" smtClean="0"/>
              <a:t>followed</a:t>
            </a:r>
            <a:r>
              <a:rPr lang="fr-FR" dirty="0" smtClean="0"/>
              <a:t> by </a:t>
            </a:r>
            <a:r>
              <a:rPr lang="fr-FR" dirty="0" err="1" smtClean="0"/>
              <a:t>Gado</a:t>
            </a:r>
            <a:endParaRPr lang="fr-FR" dirty="0" smtClean="0"/>
          </a:p>
          <a:p>
            <a:pPr lvl="1"/>
            <a:r>
              <a:rPr lang="fr-FR" dirty="0" smtClean="0"/>
              <a:t>If IBD, </a:t>
            </a:r>
            <a:r>
              <a:rPr lang="fr-FR" dirty="0" err="1" smtClean="0"/>
              <a:t>Enteric</a:t>
            </a:r>
            <a:r>
              <a:rPr lang="fr-FR" dirty="0" smtClean="0"/>
              <a:t> (45 sec) or portal </a:t>
            </a:r>
            <a:r>
              <a:rPr lang="fr-FR" dirty="0" err="1" smtClean="0"/>
              <a:t>venous</a:t>
            </a:r>
            <a:r>
              <a:rPr lang="fr-FR" dirty="0" smtClean="0"/>
              <a:t> (70 sec) phase</a:t>
            </a:r>
          </a:p>
          <a:p>
            <a:pPr lvl="1"/>
            <a:r>
              <a:rPr lang="fr-FR" dirty="0" smtClean="0"/>
              <a:t>If </a:t>
            </a:r>
            <a:r>
              <a:rPr lang="fr-FR" dirty="0" err="1" smtClean="0"/>
              <a:t>suspected</a:t>
            </a:r>
            <a:r>
              <a:rPr lang="fr-FR" dirty="0" smtClean="0"/>
              <a:t> </a:t>
            </a:r>
            <a:r>
              <a:rPr lang="fr-FR" dirty="0" err="1" smtClean="0"/>
              <a:t>chronic</a:t>
            </a:r>
            <a:r>
              <a:rPr lang="fr-FR" dirty="0" smtClean="0"/>
              <a:t> GI </a:t>
            </a:r>
            <a:r>
              <a:rPr lang="fr-FR" dirty="0" err="1" smtClean="0"/>
              <a:t>bleeding</a:t>
            </a:r>
            <a:r>
              <a:rPr lang="fr-FR" dirty="0" smtClean="0"/>
              <a:t> , </a:t>
            </a:r>
            <a:r>
              <a:rPr lang="fr-FR" dirty="0" err="1" smtClean="0"/>
              <a:t>arterial</a:t>
            </a:r>
            <a:r>
              <a:rPr lang="fr-FR" dirty="0" smtClean="0"/>
              <a:t> (30 sec), </a:t>
            </a:r>
            <a:r>
              <a:rPr lang="fr-FR" dirty="0" err="1" smtClean="0"/>
              <a:t>enteric</a:t>
            </a:r>
            <a:r>
              <a:rPr lang="fr-FR" dirty="0" smtClean="0"/>
              <a:t> (45 sec) and portal (70 sec)</a:t>
            </a:r>
          </a:p>
          <a:p>
            <a:pPr lvl="1"/>
            <a:r>
              <a:rPr lang="fr-FR" dirty="0" err="1" smtClean="0"/>
              <a:t>Pump-injected</a:t>
            </a:r>
            <a:r>
              <a:rPr lang="fr-FR" dirty="0" smtClean="0"/>
              <a:t> </a:t>
            </a:r>
            <a:r>
              <a:rPr lang="fr-FR" dirty="0" err="1" smtClean="0"/>
              <a:t>with</a:t>
            </a:r>
            <a:r>
              <a:rPr lang="fr-FR" dirty="0" smtClean="0"/>
              <a:t> infusion rate of 2 ml/sec and 0.1-0.2 </a:t>
            </a:r>
            <a:r>
              <a:rPr lang="fr-FR" dirty="0" err="1" smtClean="0"/>
              <a:t>mmol</a:t>
            </a:r>
            <a:r>
              <a:rPr lang="fr-FR" dirty="0" smtClean="0"/>
              <a:t>/kg in </a:t>
            </a:r>
            <a:r>
              <a:rPr lang="fr-FR" dirty="0" err="1" smtClean="0"/>
              <a:t>adults</a:t>
            </a:r>
            <a:r>
              <a:rPr lang="fr-FR" dirty="0" smtClean="0"/>
              <a:t> and </a:t>
            </a:r>
            <a:r>
              <a:rPr lang="fr-FR" dirty="0" err="1" smtClean="0"/>
              <a:t>peds</a:t>
            </a:r>
            <a:r>
              <a:rPr lang="fr-FR" dirty="0" smtClean="0"/>
              <a:t> (0.1 )</a:t>
            </a:r>
          </a:p>
          <a:p>
            <a:pPr lvl="1"/>
            <a:r>
              <a:rPr lang="fr-FR" dirty="0" smtClean="0"/>
              <a:t>Maximal slice </a:t>
            </a:r>
            <a:r>
              <a:rPr lang="fr-FR" dirty="0" err="1" smtClean="0"/>
              <a:t>thickness</a:t>
            </a:r>
            <a:r>
              <a:rPr lang="fr-FR" dirty="0" smtClean="0"/>
              <a:t> 3 mm, 3 D</a:t>
            </a:r>
          </a:p>
          <a:p>
            <a:pPr lvl="1"/>
            <a:r>
              <a:rPr lang="fr-FR" dirty="0" smtClean="0"/>
              <a:t>Coronal and axial</a:t>
            </a:r>
          </a:p>
          <a:p>
            <a:pPr lvl="1"/>
            <a:r>
              <a:rPr lang="fr-FR" dirty="0" smtClean="0"/>
              <a:t>Utility in </a:t>
            </a:r>
            <a:r>
              <a:rPr lang="fr-FR" dirty="0" err="1" smtClean="0"/>
              <a:t>validated</a:t>
            </a:r>
            <a:r>
              <a:rPr lang="fr-FR" dirty="0" smtClean="0"/>
              <a:t> scores and </a:t>
            </a:r>
            <a:r>
              <a:rPr lang="fr-FR" dirty="0" err="1" smtClean="0"/>
              <a:t>proven</a:t>
            </a:r>
            <a:r>
              <a:rPr lang="fr-FR" dirty="0" smtClean="0"/>
              <a:t> </a:t>
            </a:r>
            <a:r>
              <a:rPr lang="fr-FR" dirty="0" err="1" smtClean="0"/>
              <a:t>increased</a:t>
            </a:r>
            <a:r>
              <a:rPr lang="fr-FR" dirty="0" smtClean="0"/>
              <a:t> </a:t>
            </a:r>
            <a:r>
              <a:rPr lang="fr-FR" dirty="0" err="1" smtClean="0"/>
              <a:t>accuracy</a:t>
            </a:r>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
        <p:nvSpPr>
          <p:cNvPr id="5" name="Titre 1"/>
          <p:cNvSpPr>
            <a:spLocks noGrp="1"/>
          </p:cNvSpPr>
          <p:nvPr>
            <p:ph type="title"/>
          </p:nvPr>
        </p:nvSpPr>
        <p:spPr>
          <a:xfrm>
            <a:off x="457200" y="274638"/>
            <a:ext cx="8291264" cy="1354162"/>
          </a:xfrm>
          <a:ln w="57150">
            <a:solidFill>
              <a:schemeClr val="bg2">
                <a:lumMod val="75000"/>
              </a:schemeClr>
            </a:solidFill>
          </a:ln>
        </p:spPr>
        <p:txBody>
          <a:bodyPr vert="horz" lIns="91440" tIns="45720" rIns="91440" bIns="45720" rtlCol="0" anchor="ctr">
            <a:normAutofit fontScale="90000"/>
          </a:bodyPr>
          <a:lstStyle/>
          <a:p>
            <a:r>
              <a:rPr lang="fr-FR" dirty="0" err="1"/>
              <a:t>Sequences</a:t>
            </a:r>
            <a:r>
              <a:rPr lang="fr-FR" dirty="0"/>
              <a:t> and </a:t>
            </a:r>
            <a:r>
              <a:rPr lang="fr-FR" dirty="0" err="1"/>
              <a:t>Technical</a:t>
            </a:r>
            <a:r>
              <a:rPr lang="fr-FR" dirty="0"/>
              <a:t> </a:t>
            </a:r>
            <a:r>
              <a:rPr lang="fr-FR" dirty="0" err="1"/>
              <a:t>considerations</a:t>
            </a:r>
            <a:endParaRPr lang="fr-FR" dirty="0"/>
          </a:p>
        </p:txBody>
      </p:sp>
      <p:sp>
        <p:nvSpPr>
          <p:cNvPr id="6" name="ZoneTexte 5"/>
          <p:cNvSpPr txBox="1"/>
          <p:nvPr/>
        </p:nvSpPr>
        <p:spPr>
          <a:xfrm>
            <a:off x="35496" y="6237312"/>
            <a:ext cx="3145413" cy="646331"/>
          </a:xfrm>
          <a:prstGeom prst="rect">
            <a:avLst/>
          </a:prstGeom>
          <a:noFill/>
        </p:spPr>
        <p:txBody>
          <a:bodyPr wrap="none" rtlCol="0">
            <a:spAutoFit/>
          </a:bodyPr>
          <a:lstStyle/>
          <a:p>
            <a:r>
              <a:rPr lang="fr-FR" dirty="0" err="1" smtClean="0">
                <a:solidFill>
                  <a:srgbClr val="FFFF00"/>
                </a:solidFill>
              </a:rPr>
              <a:t>Maccioni</a:t>
            </a:r>
            <a:r>
              <a:rPr lang="fr-FR" dirty="0" smtClean="0">
                <a:solidFill>
                  <a:srgbClr val="FFFF00"/>
                </a:solidFill>
              </a:rPr>
              <a:t> </a:t>
            </a:r>
            <a:r>
              <a:rPr lang="fr-FR" dirty="0" err="1" smtClean="0">
                <a:solidFill>
                  <a:srgbClr val="FFFF00"/>
                </a:solidFill>
              </a:rPr>
              <a:t>Radiology</a:t>
            </a:r>
            <a:r>
              <a:rPr lang="fr-FR" dirty="0" smtClean="0">
                <a:solidFill>
                  <a:srgbClr val="FFFF00"/>
                </a:solidFill>
              </a:rPr>
              <a:t> 2006</a:t>
            </a:r>
          </a:p>
          <a:p>
            <a:r>
              <a:rPr lang="fr-FR" dirty="0" err="1" smtClean="0">
                <a:solidFill>
                  <a:srgbClr val="FFFF00"/>
                </a:solidFill>
              </a:rPr>
              <a:t>Makanyanga</a:t>
            </a:r>
            <a:r>
              <a:rPr lang="fr-FR" dirty="0" smtClean="0">
                <a:solidFill>
                  <a:srgbClr val="FFFF00"/>
                </a:solidFill>
              </a:rPr>
              <a:t> JC </a:t>
            </a:r>
            <a:r>
              <a:rPr lang="fr-FR" dirty="0" err="1" smtClean="0">
                <a:solidFill>
                  <a:srgbClr val="FFFF00"/>
                </a:solidFill>
              </a:rPr>
              <a:t>Eur</a:t>
            </a:r>
            <a:r>
              <a:rPr lang="fr-FR" dirty="0" smtClean="0">
                <a:solidFill>
                  <a:srgbClr val="FFFF00"/>
                </a:solidFill>
              </a:rPr>
              <a:t> </a:t>
            </a:r>
            <a:r>
              <a:rPr lang="fr-FR" dirty="0" err="1" smtClean="0">
                <a:solidFill>
                  <a:srgbClr val="FFFF00"/>
                </a:solidFill>
              </a:rPr>
              <a:t>Radiol</a:t>
            </a:r>
            <a:r>
              <a:rPr lang="fr-FR" dirty="0" smtClean="0">
                <a:solidFill>
                  <a:srgbClr val="FFFF00"/>
                </a:solidFill>
              </a:rPr>
              <a:t> 2014</a:t>
            </a:r>
            <a:endParaRPr lang="fr-FR" dirty="0">
              <a:solidFill>
                <a:srgbClr val="FFFF00"/>
              </a:solidFill>
            </a:endParaRPr>
          </a:p>
        </p:txBody>
      </p:sp>
    </p:spTree>
    <p:extLst>
      <p:ext uri="{BB962C8B-B14F-4D97-AF65-F5344CB8AC3E}">
        <p14:creationId xmlns:p14="http://schemas.microsoft.com/office/powerpoint/2010/main" xmlns="" val="1687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88840"/>
            <a:ext cx="4546848" cy="4137323"/>
          </a:xfrm>
        </p:spPr>
        <p:txBody>
          <a:bodyPr/>
          <a:lstStyle/>
          <a:p>
            <a:r>
              <a:rPr lang="fr-FR" dirty="0" smtClean="0"/>
              <a:t>Wall ++</a:t>
            </a:r>
          </a:p>
          <a:p>
            <a:r>
              <a:rPr lang="fr-FR" dirty="0" err="1" smtClean="0"/>
              <a:t>Mesenteric</a:t>
            </a:r>
            <a:r>
              <a:rPr lang="fr-FR" dirty="0" smtClean="0"/>
              <a:t> </a:t>
            </a:r>
            <a:r>
              <a:rPr lang="fr-FR" dirty="0" err="1" smtClean="0"/>
              <a:t>analysis</a:t>
            </a:r>
            <a:endParaRPr lang="fr-FR" dirty="0" smtClean="0"/>
          </a:p>
          <a:p>
            <a:r>
              <a:rPr lang="fr-FR" dirty="0" smtClean="0"/>
              <a:t>Motion artefacts</a:t>
            </a:r>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pic>
        <p:nvPicPr>
          <p:cNvPr id="4099" name="Picture 3" descr="R:\MEDECINS\enteroirm\distension gado.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640" r="19668"/>
          <a:stretch/>
        </p:blipFill>
        <p:spPr bwMode="auto">
          <a:xfrm>
            <a:off x="5146956" y="476672"/>
            <a:ext cx="3601763" cy="574514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51520" y="838453"/>
            <a:ext cx="4572000" cy="1015663"/>
          </a:xfrm>
          <a:prstGeom prst="rect">
            <a:avLst/>
          </a:prstGeom>
        </p:spPr>
        <p:txBody>
          <a:bodyPr>
            <a:spAutoFit/>
          </a:bodyPr>
          <a:lstStyle/>
          <a:p>
            <a:r>
              <a:rPr lang="fr-FR" sz="2000" dirty="0"/>
              <a:t>3 D T1 GE </a:t>
            </a:r>
            <a:r>
              <a:rPr lang="fr-FR" sz="2000" dirty="0" err="1" smtClean="0"/>
              <a:t>Fatsat</a:t>
            </a:r>
            <a:r>
              <a:rPr lang="fr-FR" sz="2000" dirty="0" smtClean="0"/>
              <a:t>  </a:t>
            </a:r>
            <a:r>
              <a:rPr lang="fr-FR" sz="2000" dirty="0" err="1"/>
              <a:t>without</a:t>
            </a:r>
            <a:r>
              <a:rPr lang="fr-FR" sz="2000" dirty="0"/>
              <a:t> and </a:t>
            </a:r>
            <a:r>
              <a:rPr lang="fr-FR" sz="2000" dirty="0" err="1"/>
              <a:t>after</a:t>
            </a:r>
            <a:r>
              <a:rPr lang="fr-FR" sz="2000" dirty="0"/>
              <a:t> gadolinium</a:t>
            </a:r>
          </a:p>
          <a:p>
            <a:r>
              <a:rPr lang="fr-FR" sz="2000" dirty="0"/>
              <a:t>Axial 2 D gadolinium-</a:t>
            </a:r>
            <a:r>
              <a:rPr lang="fr-FR" sz="2000" dirty="0" err="1"/>
              <a:t>enhanced</a:t>
            </a:r>
            <a:r>
              <a:rPr lang="fr-FR" sz="2000" dirty="0"/>
              <a:t> FS T1 EG</a:t>
            </a:r>
          </a:p>
        </p:txBody>
      </p:sp>
    </p:spTree>
    <p:extLst>
      <p:ext uri="{BB962C8B-B14F-4D97-AF65-F5344CB8AC3E}">
        <p14:creationId xmlns:p14="http://schemas.microsoft.com/office/powerpoint/2010/main" xmlns="" val="2003965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28806" t="35956" r="22679" b="9508"/>
          <a:stretch>
            <a:fillRect/>
          </a:stretch>
        </p:blipFill>
        <p:spPr bwMode="auto">
          <a:xfrm>
            <a:off x="395288" y="549275"/>
            <a:ext cx="8496300" cy="544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ZoneTexte 4"/>
          <p:cNvSpPr txBox="1"/>
          <p:nvPr/>
        </p:nvSpPr>
        <p:spPr>
          <a:xfrm>
            <a:off x="611188" y="6381750"/>
            <a:ext cx="3790205" cy="400110"/>
          </a:xfrm>
          <a:prstGeom prst="rect">
            <a:avLst/>
          </a:prstGeom>
          <a:noFill/>
        </p:spPr>
        <p:txBody>
          <a:bodyPr wrap="none">
            <a:spAutoFit/>
          </a:bodyPr>
          <a:lstStyle/>
          <a:p>
            <a:pPr>
              <a:defRPr/>
            </a:pPr>
            <a:r>
              <a:rPr lang="fr-FR" sz="2000" dirty="0" err="1">
                <a:latin typeface="Calibri" panose="020F0502020204030204" pitchFamily="34" charset="0"/>
              </a:rPr>
              <a:t>Amzallag</a:t>
            </a:r>
            <a:r>
              <a:rPr lang="fr-FR" sz="2000" dirty="0">
                <a:latin typeface="Calibri" panose="020F0502020204030204" pitchFamily="34" charset="0"/>
              </a:rPr>
              <a:t> et al. </a:t>
            </a:r>
            <a:r>
              <a:rPr lang="fr-FR" sz="2000" dirty="0" err="1">
                <a:latin typeface="Calibri" panose="020F0502020204030204" pitchFamily="34" charset="0"/>
              </a:rPr>
              <a:t>Radiographics</a:t>
            </a:r>
            <a:r>
              <a:rPr lang="fr-FR" sz="2000" dirty="0">
                <a:latin typeface="Calibri" panose="020F0502020204030204" pitchFamily="34" charset="0"/>
              </a:rPr>
              <a:t> 2012</a:t>
            </a:r>
          </a:p>
        </p:txBody>
      </p:sp>
      <p:sp>
        <p:nvSpPr>
          <p:cNvPr id="7172" name="Oval 4"/>
          <p:cNvSpPr>
            <a:spLocks noChangeArrowheads="1"/>
          </p:cNvSpPr>
          <p:nvPr/>
        </p:nvSpPr>
        <p:spPr bwMode="auto">
          <a:xfrm>
            <a:off x="5435600" y="2563813"/>
            <a:ext cx="576263" cy="360362"/>
          </a:xfrm>
          <a:prstGeom prst="ellipse">
            <a:avLst/>
          </a:prstGeom>
          <a:noFill/>
          <a:ln w="38100">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7173" name="Oval 5"/>
          <p:cNvSpPr>
            <a:spLocks noChangeArrowheads="1"/>
          </p:cNvSpPr>
          <p:nvPr/>
        </p:nvSpPr>
        <p:spPr bwMode="auto">
          <a:xfrm>
            <a:off x="5364163" y="4941888"/>
            <a:ext cx="576262" cy="360362"/>
          </a:xfrm>
          <a:prstGeom prst="ellipse">
            <a:avLst/>
          </a:prstGeom>
          <a:noFill/>
          <a:ln w="38100">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Tree>
    <p:extLst>
      <p:ext uri="{BB962C8B-B14F-4D97-AF65-F5344CB8AC3E}">
        <p14:creationId xmlns:p14="http://schemas.microsoft.com/office/powerpoint/2010/main" xmlns="" val="1519992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88840"/>
            <a:ext cx="8363272" cy="4137323"/>
          </a:xfrm>
        </p:spPr>
        <p:txBody>
          <a:bodyPr>
            <a:normAutofit fontScale="92500" lnSpcReduction="20000"/>
          </a:bodyPr>
          <a:lstStyle/>
          <a:p>
            <a:r>
              <a:rPr lang="fr-FR" dirty="0" err="1" smtClean="0"/>
              <a:t>What</a:t>
            </a:r>
            <a:r>
              <a:rPr lang="fr-FR" dirty="0" smtClean="0"/>
              <a:t> are the </a:t>
            </a:r>
            <a:r>
              <a:rPr lang="fr-FR" dirty="0" err="1" smtClean="0"/>
              <a:t>Optional</a:t>
            </a:r>
            <a:r>
              <a:rPr lang="fr-FR" dirty="0" smtClean="0"/>
              <a:t> </a:t>
            </a:r>
            <a:r>
              <a:rPr lang="fr-FR" dirty="0" err="1" smtClean="0"/>
              <a:t>sequences</a:t>
            </a:r>
            <a:r>
              <a:rPr lang="fr-FR" dirty="0" smtClean="0"/>
              <a:t>?</a:t>
            </a:r>
          </a:p>
          <a:p>
            <a:pPr lvl="1"/>
            <a:r>
              <a:rPr lang="fr-FR" dirty="0" err="1" smtClean="0"/>
              <a:t>Additional</a:t>
            </a:r>
            <a:r>
              <a:rPr lang="fr-FR" dirty="0" smtClean="0"/>
              <a:t> fat-</a:t>
            </a:r>
            <a:r>
              <a:rPr lang="fr-FR" dirty="0" err="1" smtClean="0"/>
              <a:t>suppressed</a:t>
            </a:r>
            <a:r>
              <a:rPr lang="fr-FR" dirty="0" smtClean="0"/>
              <a:t> FSE T2 W in </a:t>
            </a:r>
            <a:r>
              <a:rPr lang="fr-FR" dirty="0" err="1" smtClean="0"/>
              <a:t>another</a:t>
            </a:r>
            <a:r>
              <a:rPr lang="fr-FR" dirty="0" smtClean="0"/>
              <a:t> plane</a:t>
            </a:r>
          </a:p>
          <a:p>
            <a:pPr lvl="1"/>
            <a:r>
              <a:rPr lang="fr-FR" dirty="0" smtClean="0"/>
              <a:t>Axial and coronal SSFP </a:t>
            </a:r>
            <a:r>
              <a:rPr lang="fr-FR" dirty="0" err="1" smtClean="0"/>
              <a:t>sequence</a:t>
            </a:r>
            <a:r>
              <a:rPr lang="fr-FR" dirty="0" smtClean="0"/>
              <a:t> </a:t>
            </a:r>
            <a:r>
              <a:rPr lang="fr-FR" dirty="0" err="1" smtClean="0"/>
              <a:t>with</a:t>
            </a:r>
            <a:r>
              <a:rPr lang="fr-FR" dirty="0" smtClean="0"/>
              <a:t> fat suppression</a:t>
            </a:r>
          </a:p>
          <a:p>
            <a:pPr lvl="1"/>
            <a:r>
              <a:rPr lang="fr-FR" dirty="0" err="1" smtClean="0"/>
              <a:t>Cine</a:t>
            </a:r>
            <a:r>
              <a:rPr lang="fr-FR" dirty="0" smtClean="0"/>
              <a:t> </a:t>
            </a:r>
            <a:r>
              <a:rPr lang="fr-FR" dirty="0" err="1" smtClean="0"/>
              <a:t>motility</a:t>
            </a:r>
            <a:endParaRPr lang="fr-FR" dirty="0" smtClean="0"/>
          </a:p>
          <a:p>
            <a:pPr lvl="1"/>
            <a:r>
              <a:rPr lang="fr-FR" dirty="0" smtClean="0"/>
              <a:t>Diffusion-</a:t>
            </a:r>
            <a:r>
              <a:rPr lang="fr-FR" dirty="0" err="1" smtClean="0"/>
              <a:t>weighted</a:t>
            </a:r>
            <a:r>
              <a:rPr lang="fr-FR" dirty="0" smtClean="0"/>
              <a:t> </a:t>
            </a:r>
            <a:r>
              <a:rPr lang="fr-FR" dirty="0" err="1" smtClean="0"/>
              <a:t>imaging</a:t>
            </a:r>
            <a:endParaRPr lang="fr-FR" dirty="0" smtClean="0"/>
          </a:p>
          <a:p>
            <a:pPr lvl="2"/>
            <a:r>
              <a:rPr lang="fr-FR" dirty="0" smtClean="0"/>
              <a:t>Free-</a:t>
            </a:r>
            <a:r>
              <a:rPr lang="fr-FR" dirty="0" err="1" smtClean="0"/>
              <a:t>breathing</a:t>
            </a:r>
            <a:endParaRPr lang="fr-FR" dirty="0" smtClean="0"/>
          </a:p>
          <a:p>
            <a:pPr lvl="2"/>
            <a:r>
              <a:rPr lang="fr-FR" dirty="0" smtClean="0"/>
              <a:t>0-50 to 600-900</a:t>
            </a:r>
          </a:p>
          <a:p>
            <a:pPr lvl="2"/>
            <a:r>
              <a:rPr lang="fr-FR" dirty="0" smtClean="0"/>
              <a:t>5 mm max</a:t>
            </a:r>
          </a:p>
          <a:p>
            <a:pPr lvl="2"/>
            <a:r>
              <a:rPr lang="fr-FR" dirty="0" smtClean="0"/>
              <a:t>Axial but coronal not </a:t>
            </a:r>
            <a:r>
              <a:rPr lang="fr-FR" dirty="0" err="1" smtClean="0"/>
              <a:t>recommended</a:t>
            </a:r>
            <a:endParaRPr lang="fr-FR" dirty="0" smtClean="0"/>
          </a:p>
          <a:p>
            <a:pPr lvl="1"/>
            <a:r>
              <a:rPr lang="fr-FR" dirty="0" err="1" smtClean="0"/>
              <a:t>Dynamic</a:t>
            </a:r>
            <a:r>
              <a:rPr lang="fr-FR" dirty="0" smtClean="0"/>
              <a:t> CE </a:t>
            </a:r>
            <a:r>
              <a:rPr lang="fr-FR" dirty="0" err="1" smtClean="0"/>
              <a:t>may</a:t>
            </a:r>
            <a:r>
              <a:rPr lang="fr-FR" dirty="0" smtClean="0"/>
              <a:t> </a:t>
            </a:r>
            <a:r>
              <a:rPr lang="fr-FR" dirty="0" err="1" smtClean="0"/>
              <a:t>provide</a:t>
            </a:r>
            <a:r>
              <a:rPr lang="fr-FR" dirty="0" smtClean="0"/>
              <a:t> </a:t>
            </a:r>
            <a:r>
              <a:rPr lang="fr-FR" dirty="0" err="1" smtClean="0"/>
              <a:t>additional</a:t>
            </a:r>
            <a:r>
              <a:rPr lang="fr-FR" dirty="0" smtClean="0"/>
              <a:t> information in the </a:t>
            </a:r>
            <a:r>
              <a:rPr lang="fr-FR" dirty="0" err="1" smtClean="0"/>
              <a:t>form</a:t>
            </a:r>
            <a:r>
              <a:rPr lang="fr-FR" dirty="0" smtClean="0"/>
              <a:t> of quantitative </a:t>
            </a:r>
            <a:r>
              <a:rPr lang="fr-FR" dirty="0" err="1" smtClean="0"/>
              <a:t>measurements</a:t>
            </a:r>
            <a:r>
              <a:rPr lang="fr-FR" dirty="0" smtClean="0"/>
              <a:t> of CE</a:t>
            </a:r>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
        <p:nvSpPr>
          <p:cNvPr id="5" name="Titre 1"/>
          <p:cNvSpPr>
            <a:spLocks noGrp="1"/>
          </p:cNvSpPr>
          <p:nvPr>
            <p:ph type="title"/>
          </p:nvPr>
        </p:nvSpPr>
        <p:spPr>
          <a:xfrm>
            <a:off x="457200" y="274638"/>
            <a:ext cx="8291264" cy="1354162"/>
          </a:xfrm>
          <a:ln w="57150">
            <a:solidFill>
              <a:schemeClr val="bg2">
                <a:lumMod val="75000"/>
              </a:schemeClr>
            </a:solidFill>
          </a:ln>
        </p:spPr>
        <p:txBody>
          <a:bodyPr vert="horz" lIns="91440" tIns="45720" rIns="91440" bIns="45720" rtlCol="0" anchor="ctr">
            <a:normAutofit fontScale="90000"/>
          </a:bodyPr>
          <a:lstStyle/>
          <a:p>
            <a:r>
              <a:rPr lang="fr-FR" dirty="0" err="1"/>
              <a:t>Sequences</a:t>
            </a:r>
            <a:r>
              <a:rPr lang="fr-FR" dirty="0"/>
              <a:t> and </a:t>
            </a:r>
            <a:r>
              <a:rPr lang="fr-FR" dirty="0" err="1"/>
              <a:t>Technical</a:t>
            </a:r>
            <a:r>
              <a:rPr lang="fr-FR" dirty="0"/>
              <a:t> </a:t>
            </a:r>
            <a:r>
              <a:rPr lang="fr-FR" dirty="0" err="1"/>
              <a:t>considerations</a:t>
            </a:r>
            <a:endParaRPr lang="fr-FR" dirty="0"/>
          </a:p>
        </p:txBody>
      </p:sp>
    </p:spTree>
    <p:extLst>
      <p:ext uri="{BB962C8B-B14F-4D97-AF65-F5344CB8AC3E}">
        <p14:creationId xmlns:p14="http://schemas.microsoft.com/office/powerpoint/2010/main" xmlns="" val="231623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arn(inVertic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droite 5"/>
          <p:cNvSpPr/>
          <p:nvPr/>
        </p:nvSpPr>
        <p:spPr>
          <a:xfrm>
            <a:off x="250825" y="2997200"/>
            <a:ext cx="8893175" cy="1008063"/>
          </a:xfrm>
          <a:prstGeom prst="rightArrow">
            <a:avLst/>
          </a:prstGeom>
          <a:solidFill>
            <a:srgbClr val="FFFF99"/>
          </a:solidFill>
          <a:ln w="1905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 name="Connecteur droit avec flèche 8"/>
          <p:cNvCxnSpPr/>
          <p:nvPr/>
        </p:nvCxnSpPr>
        <p:spPr>
          <a:xfrm>
            <a:off x="2555875" y="1916113"/>
            <a:ext cx="0" cy="1296987"/>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779838" y="1989138"/>
            <a:ext cx="0" cy="129540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4500562" y="3857628"/>
            <a:ext cx="0" cy="18002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7308850" y="1989138"/>
            <a:ext cx="0" cy="129540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932363" y="1989138"/>
            <a:ext cx="0" cy="129540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11272" name="ZoneTexte 13"/>
          <p:cNvSpPr txBox="1">
            <a:spLocks noChangeArrowheads="1"/>
          </p:cNvSpPr>
          <p:nvPr/>
        </p:nvSpPr>
        <p:spPr bwMode="auto">
          <a:xfrm>
            <a:off x="1763713" y="1322388"/>
            <a:ext cx="947567" cy="523220"/>
          </a:xfrm>
          <a:prstGeom prst="rect">
            <a:avLst/>
          </a:prstGeom>
          <a:no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z="2800" dirty="0" err="1" smtClean="0">
                <a:latin typeface="+mj-lt"/>
              </a:rPr>
              <a:t>Truffi</a:t>
            </a:r>
            <a:endParaRPr lang="fr-FR" sz="2800" dirty="0" smtClean="0">
              <a:latin typeface="+mj-lt"/>
            </a:endParaRPr>
          </a:p>
        </p:txBody>
      </p:sp>
      <p:sp>
        <p:nvSpPr>
          <p:cNvPr id="11273" name="ZoneTexte 14"/>
          <p:cNvSpPr txBox="1">
            <a:spLocks noChangeArrowheads="1"/>
          </p:cNvSpPr>
          <p:nvPr/>
        </p:nvSpPr>
        <p:spPr bwMode="auto">
          <a:xfrm>
            <a:off x="3168650" y="1341438"/>
            <a:ext cx="1011944" cy="523220"/>
          </a:xfrm>
          <a:prstGeom prst="rect">
            <a:avLst/>
          </a:prstGeom>
          <a:no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z="2800" dirty="0" err="1" smtClean="0">
                <a:latin typeface="+mj-lt"/>
              </a:rPr>
              <a:t>Haste</a:t>
            </a:r>
          </a:p>
        </p:txBody>
      </p:sp>
      <p:sp>
        <p:nvSpPr>
          <p:cNvPr id="11274" name="ZoneTexte 15"/>
          <p:cNvSpPr txBox="1">
            <a:spLocks noChangeArrowheads="1"/>
          </p:cNvSpPr>
          <p:nvPr/>
        </p:nvSpPr>
        <p:spPr bwMode="auto">
          <a:xfrm>
            <a:off x="4591050" y="1341438"/>
            <a:ext cx="812210" cy="523220"/>
          </a:xfrm>
          <a:prstGeom prst="rect">
            <a:avLst/>
          </a:prstGeom>
          <a:no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z="2800" dirty="0" err="1" smtClean="0">
                <a:latin typeface="+mj-lt"/>
              </a:rPr>
              <a:t>DWI</a:t>
            </a:r>
          </a:p>
        </p:txBody>
      </p:sp>
      <p:sp>
        <p:nvSpPr>
          <p:cNvPr id="9227" name="ZoneTexte 16"/>
          <p:cNvSpPr txBox="1">
            <a:spLocks noChangeArrowheads="1"/>
          </p:cNvSpPr>
          <p:nvPr/>
        </p:nvSpPr>
        <p:spPr bwMode="auto">
          <a:xfrm>
            <a:off x="5580063" y="5641975"/>
            <a:ext cx="3189527" cy="830997"/>
          </a:xfrm>
          <a:prstGeom prst="rect">
            <a:avLst/>
          </a:prstGeom>
          <a:noFill/>
          <a:ln w="9525">
            <a:noFill/>
            <a:miter lim="800000"/>
            <a:headEnd/>
            <a:tailEnd/>
          </a:ln>
        </p:spPr>
        <p:txBody>
          <a:bodyPr wrap="none">
            <a:spAutoFit/>
          </a:bodyPr>
          <a:lstStyle/>
          <a:p>
            <a:pPr>
              <a:defRPr/>
            </a:pPr>
            <a:r>
              <a:rPr lang="fr-FR" sz="2400" dirty="0" smtClean="0"/>
              <a:t>Glucagon 1 mg to</a:t>
            </a:r>
          </a:p>
          <a:p>
            <a:pPr>
              <a:defRPr/>
            </a:pPr>
            <a:r>
              <a:rPr lang="fr-FR" sz="2400" dirty="0" err="1" smtClean="0"/>
              <a:t>reduce</a:t>
            </a:r>
            <a:r>
              <a:rPr lang="fr-FR" sz="2400" dirty="0" smtClean="0"/>
              <a:t> </a:t>
            </a:r>
            <a:r>
              <a:rPr lang="fr-FR" sz="2400" dirty="0" err="1" smtClean="0"/>
              <a:t>bowel</a:t>
            </a:r>
            <a:r>
              <a:rPr lang="fr-FR" sz="2400" dirty="0" smtClean="0"/>
              <a:t> </a:t>
            </a:r>
            <a:r>
              <a:rPr lang="fr-FR" sz="2400" dirty="0" err="1" smtClean="0"/>
              <a:t>peristalsis</a:t>
            </a:r>
            <a:endParaRPr lang="fr-FR" sz="2400" dirty="0" smtClean="0"/>
          </a:p>
        </p:txBody>
      </p:sp>
      <p:sp>
        <p:nvSpPr>
          <p:cNvPr id="11276" name="ZoneTexte 18"/>
          <p:cNvSpPr txBox="1">
            <a:spLocks noChangeArrowheads="1"/>
          </p:cNvSpPr>
          <p:nvPr/>
        </p:nvSpPr>
        <p:spPr bwMode="auto">
          <a:xfrm>
            <a:off x="6121400" y="1341438"/>
            <a:ext cx="2313197" cy="523220"/>
          </a:xfrm>
          <a:prstGeom prst="rect">
            <a:avLst/>
          </a:prstGeom>
          <a:no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z="2800" dirty="0" err="1" smtClean="0">
                <a:latin typeface="+mj-lt"/>
              </a:rPr>
              <a:t>GE T1 Gado FS</a:t>
            </a:r>
          </a:p>
        </p:txBody>
      </p:sp>
      <p:cxnSp>
        <p:nvCxnSpPr>
          <p:cNvPr id="20" name="Connecteur droit avec flèche 19"/>
          <p:cNvCxnSpPr/>
          <p:nvPr/>
        </p:nvCxnSpPr>
        <p:spPr>
          <a:xfrm>
            <a:off x="468313" y="1989138"/>
            <a:ext cx="0" cy="129540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11278" name="ZoneTexte 20"/>
          <p:cNvSpPr txBox="1">
            <a:spLocks noChangeArrowheads="1"/>
          </p:cNvSpPr>
          <p:nvPr/>
        </p:nvSpPr>
        <p:spPr bwMode="auto">
          <a:xfrm>
            <a:off x="107950" y="1412875"/>
            <a:ext cx="767133" cy="523220"/>
          </a:xfrm>
          <a:prstGeom prst="rect">
            <a:avLst/>
          </a:prstGeom>
          <a:no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sz="2800" dirty="0" smtClean="0">
                <a:latin typeface="+mj-lt"/>
              </a:rPr>
              <a:t>PEG</a:t>
            </a:r>
          </a:p>
        </p:txBody>
      </p:sp>
      <p:cxnSp>
        <p:nvCxnSpPr>
          <p:cNvPr id="16" name="Connecteur droit avec flèche 15"/>
          <p:cNvCxnSpPr/>
          <p:nvPr/>
        </p:nvCxnSpPr>
        <p:spPr>
          <a:xfrm flipV="1">
            <a:off x="5857884" y="3857628"/>
            <a:ext cx="0" cy="18002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88840"/>
            <a:ext cx="8075240" cy="4137323"/>
          </a:xfrm>
        </p:spPr>
        <p:txBody>
          <a:bodyPr/>
          <a:lstStyle/>
          <a:p>
            <a:r>
              <a:rPr lang="fr-FR" dirty="0" smtClean="0"/>
              <a:t>Scan </a:t>
            </a:r>
            <a:r>
              <a:rPr lang="fr-FR" dirty="0" err="1" smtClean="0"/>
              <a:t>coverage</a:t>
            </a:r>
            <a:r>
              <a:rPr lang="fr-FR" dirty="0" smtClean="0"/>
              <a:t> and Duration</a:t>
            </a:r>
          </a:p>
          <a:p>
            <a:pPr lvl="1"/>
            <a:r>
              <a:rPr lang="fr-FR" dirty="0" err="1" smtClean="0"/>
              <a:t>Should</a:t>
            </a:r>
            <a:r>
              <a:rPr lang="fr-FR" dirty="0" smtClean="0"/>
              <a:t> </a:t>
            </a:r>
            <a:r>
              <a:rPr lang="fr-FR" dirty="0" err="1" smtClean="0"/>
              <a:t>include</a:t>
            </a:r>
            <a:r>
              <a:rPr lang="fr-FR" dirty="0" smtClean="0"/>
              <a:t> at least </a:t>
            </a:r>
            <a:r>
              <a:rPr lang="fr-FR" dirty="0" err="1" smtClean="0"/>
              <a:t>small</a:t>
            </a:r>
            <a:r>
              <a:rPr lang="fr-FR" dirty="0" smtClean="0"/>
              <a:t> </a:t>
            </a:r>
            <a:r>
              <a:rPr lang="fr-FR" dirty="0" err="1" smtClean="0"/>
              <a:t>bowel</a:t>
            </a:r>
            <a:r>
              <a:rPr lang="fr-FR" dirty="0" smtClean="0"/>
              <a:t> and colon </a:t>
            </a:r>
            <a:r>
              <a:rPr lang="fr-FR" dirty="0" err="1" smtClean="0"/>
              <a:t>extended</a:t>
            </a:r>
            <a:r>
              <a:rPr lang="fr-FR" dirty="0" smtClean="0"/>
              <a:t> to the pelvis </a:t>
            </a:r>
          </a:p>
          <a:p>
            <a:pPr lvl="2"/>
            <a:r>
              <a:rPr lang="fr-FR" dirty="0" err="1" smtClean="0"/>
              <a:t>Perineum</a:t>
            </a:r>
            <a:r>
              <a:rPr lang="fr-FR" dirty="0" smtClean="0"/>
              <a:t>?</a:t>
            </a:r>
          </a:p>
          <a:p>
            <a:pPr lvl="1"/>
            <a:r>
              <a:rPr lang="fr-FR" dirty="0" err="1" smtClean="0"/>
              <a:t>From</a:t>
            </a:r>
            <a:r>
              <a:rPr lang="fr-FR" dirty="0" smtClean="0"/>
              <a:t> back to front, </a:t>
            </a:r>
            <a:r>
              <a:rPr lang="fr-FR" dirty="0" err="1" smtClean="0"/>
              <a:t>cover</a:t>
            </a:r>
            <a:r>
              <a:rPr lang="fr-FR" dirty="0" smtClean="0"/>
              <a:t> </a:t>
            </a:r>
            <a:r>
              <a:rPr lang="fr-FR" dirty="0" err="1" smtClean="0"/>
              <a:t>only</a:t>
            </a:r>
            <a:r>
              <a:rPr lang="fr-FR" dirty="0" smtClean="0"/>
              <a:t> </a:t>
            </a:r>
            <a:r>
              <a:rPr lang="fr-FR" dirty="0" err="1" smtClean="0"/>
              <a:t>what</a:t>
            </a:r>
            <a:r>
              <a:rPr lang="fr-FR" dirty="0" smtClean="0"/>
              <a:t> </a:t>
            </a:r>
            <a:r>
              <a:rPr lang="fr-FR" dirty="0" err="1" smtClean="0"/>
              <a:t>is</a:t>
            </a:r>
            <a:r>
              <a:rPr lang="fr-FR" dirty="0" smtClean="0"/>
              <a:t> </a:t>
            </a:r>
            <a:r>
              <a:rPr lang="fr-FR" dirty="0" err="1" smtClean="0"/>
              <a:t>necessary</a:t>
            </a:r>
            <a:r>
              <a:rPr lang="fr-FR" dirty="0"/>
              <a:t> </a:t>
            </a:r>
            <a:r>
              <a:rPr lang="fr-FR" dirty="0" smtClean="0"/>
              <a:t>not to </a:t>
            </a:r>
            <a:r>
              <a:rPr lang="fr-FR" dirty="0" err="1" smtClean="0"/>
              <a:t>increase</a:t>
            </a:r>
            <a:r>
              <a:rPr lang="fr-FR" dirty="0" smtClean="0"/>
              <a:t> </a:t>
            </a:r>
            <a:r>
              <a:rPr lang="fr-FR" dirty="0" err="1" smtClean="0"/>
              <a:t>breathhold</a:t>
            </a:r>
            <a:r>
              <a:rPr lang="fr-FR" dirty="0" smtClean="0"/>
              <a:t> duration.</a:t>
            </a:r>
          </a:p>
          <a:p>
            <a:pPr lvl="1"/>
            <a:r>
              <a:rPr lang="fr-FR" dirty="0" smtClean="0"/>
              <a:t>Total acquisition time ≤ 30 min</a:t>
            </a:r>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
        <p:nvSpPr>
          <p:cNvPr id="5" name="Titre 1"/>
          <p:cNvSpPr>
            <a:spLocks noGrp="1"/>
          </p:cNvSpPr>
          <p:nvPr>
            <p:ph type="title"/>
          </p:nvPr>
        </p:nvSpPr>
        <p:spPr>
          <a:xfrm>
            <a:off x="457200" y="274638"/>
            <a:ext cx="8291264" cy="1354162"/>
          </a:xfrm>
          <a:ln w="57150">
            <a:solidFill>
              <a:schemeClr val="bg2">
                <a:lumMod val="75000"/>
              </a:schemeClr>
            </a:solidFill>
          </a:ln>
        </p:spPr>
        <p:txBody>
          <a:bodyPr vert="horz" lIns="91440" tIns="45720" rIns="91440" bIns="45720" rtlCol="0" anchor="ctr">
            <a:normAutofit fontScale="90000"/>
          </a:bodyPr>
          <a:lstStyle/>
          <a:p>
            <a:r>
              <a:rPr lang="fr-FR" dirty="0" err="1"/>
              <a:t>Sequences</a:t>
            </a:r>
            <a:r>
              <a:rPr lang="fr-FR" dirty="0"/>
              <a:t> and </a:t>
            </a:r>
            <a:r>
              <a:rPr lang="fr-FR" dirty="0" err="1"/>
              <a:t>Technical</a:t>
            </a:r>
            <a:r>
              <a:rPr lang="fr-FR" dirty="0"/>
              <a:t> </a:t>
            </a:r>
            <a:r>
              <a:rPr lang="fr-FR" dirty="0" err="1"/>
              <a:t>considerations</a:t>
            </a:r>
            <a:endParaRPr lang="fr-FR" dirty="0"/>
          </a:p>
        </p:txBody>
      </p:sp>
    </p:spTree>
    <p:extLst>
      <p:ext uri="{BB962C8B-B14F-4D97-AF65-F5344CB8AC3E}">
        <p14:creationId xmlns:p14="http://schemas.microsoft.com/office/powerpoint/2010/main" xmlns="" val="2437087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57150">
            <a:solidFill>
              <a:schemeClr val="bg2">
                <a:lumMod val="75000"/>
              </a:schemeClr>
            </a:solidFill>
          </a:ln>
        </p:spPr>
        <p:txBody>
          <a:bodyPr vert="horz" lIns="91440" tIns="45720" rIns="91440" bIns="45720" rtlCol="0" anchor="ctr">
            <a:normAutofit/>
          </a:bodyPr>
          <a:lstStyle/>
          <a:p>
            <a:r>
              <a:rPr lang="fr-FR" dirty="0"/>
              <a:t>Indications</a:t>
            </a:r>
          </a:p>
        </p:txBody>
      </p:sp>
      <p:sp>
        <p:nvSpPr>
          <p:cNvPr id="3" name="Espace réservé du contenu 2"/>
          <p:cNvSpPr>
            <a:spLocks noGrp="1"/>
          </p:cNvSpPr>
          <p:nvPr>
            <p:ph idx="1"/>
          </p:nvPr>
        </p:nvSpPr>
        <p:spPr/>
        <p:txBody>
          <a:bodyPr/>
          <a:lstStyle/>
          <a:p>
            <a:r>
              <a:rPr lang="fr-FR" dirty="0" err="1" smtClean="0"/>
              <a:t>Crohn’s</a:t>
            </a:r>
            <a:r>
              <a:rPr lang="fr-FR" dirty="0" smtClean="0"/>
              <a:t> </a:t>
            </a:r>
            <a:r>
              <a:rPr lang="fr-FR" dirty="0" err="1" smtClean="0"/>
              <a:t>disease</a:t>
            </a:r>
            <a:endParaRPr lang="fr-FR" dirty="0" smtClean="0"/>
          </a:p>
          <a:p>
            <a:r>
              <a:rPr lang="fr-FR" dirty="0" err="1" smtClean="0"/>
              <a:t>Tumors</a:t>
            </a:r>
            <a:endParaRPr lang="fr-FR" dirty="0" smtClean="0"/>
          </a:p>
          <a:p>
            <a:r>
              <a:rPr lang="fr-FR" altLang="fr-FR" dirty="0" err="1"/>
              <a:t>Other</a:t>
            </a:r>
            <a:r>
              <a:rPr lang="fr-FR" altLang="fr-FR" dirty="0"/>
              <a:t> </a:t>
            </a:r>
            <a:r>
              <a:rPr lang="fr-FR" altLang="fr-FR" dirty="0" err="1"/>
              <a:t>small</a:t>
            </a:r>
            <a:r>
              <a:rPr lang="fr-FR" altLang="fr-FR" dirty="0"/>
              <a:t> </a:t>
            </a:r>
            <a:r>
              <a:rPr lang="fr-FR" altLang="fr-FR" dirty="0" err="1"/>
              <a:t>bowel</a:t>
            </a:r>
            <a:r>
              <a:rPr lang="fr-FR" altLang="fr-FR" dirty="0"/>
              <a:t> conditions, as an alternative to CT or to </a:t>
            </a:r>
            <a:r>
              <a:rPr lang="fr-FR" altLang="fr-FR" dirty="0" err="1"/>
              <a:t>endoscopic</a:t>
            </a:r>
            <a:r>
              <a:rPr lang="fr-FR" altLang="fr-FR" dirty="0"/>
              <a:t> techniques</a:t>
            </a:r>
          </a:p>
          <a:p>
            <a:pPr marL="0" indent="0">
              <a:buNone/>
            </a:pPr>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
        <p:nvSpPr>
          <p:cNvPr id="5" name="ZoneTexte 4"/>
          <p:cNvSpPr txBox="1"/>
          <p:nvPr/>
        </p:nvSpPr>
        <p:spPr>
          <a:xfrm>
            <a:off x="107504" y="6453336"/>
            <a:ext cx="6788525" cy="369332"/>
          </a:xfrm>
          <a:prstGeom prst="rect">
            <a:avLst/>
          </a:prstGeom>
          <a:noFill/>
        </p:spPr>
        <p:txBody>
          <a:bodyPr wrap="none" rtlCol="0">
            <a:spAutoFit/>
          </a:bodyPr>
          <a:lstStyle/>
          <a:p>
            <a:r>
              <a:rPr lang="fr-FR" dirty="0" err="1" smtClean="0">
                <a:solidFill>
                  <a:srgbClr val="FFFF00"/>
                </a:solidFill>
              </a:rPr>
              <a:t>Amzallag</a:t>
            </a:r>
            <a:r>
              <a:rPr lang="fr-FR" dirty="0" smtClean="0">
                <a:solidFill>
                  <a:srgbClr val="FFFF00"/>
                </a:solidFill>
              </a:rPr>
              <a:t>-Bellenger E. </a:t>
            </a:r>
            <a:r>
              <a:rPr lang="fr-FR" dirty="0" err="1" smtClean="0">
                <a:solidFill>
                  <a:srgbClr val="FFFF00"/>
                </a:solidFill>
              </a:rPr>
              <a:t>Radiographics</a:t>
            </a:r>
            <a:r>
              <a:rPr lang="fr-FR" dirty="0" smtClean="0">
                <a:solidFill>
                  <a:srgbClr val="FFFF00"/>
                </a:solidFill>
              </a:rPr>
              <a:t> 2012 and </a:t>
            </a:r>
            <a:r>
              <a:rPr lang="fr-FR" dirty="0" err="1" smtClean="0">
                <a:solidFill>
                  <a:srgbClr val="FFFF00"/>
                </a:solidFill>
              </a:rPr>
              <a:t>Eur</a:t>
            </a:r>
            <a:r>
              <a:rPr lang="fr-FR" dirty="0" smtClean="0">
                <a:solidFill>
                  <a:srgbClr val="FFFF00"/>
                </a:solidFill>
              </a:rPr>
              <a:t> </a:t>
            </a:r>
            <a:r>
              <a:rPr lang="fr-FR" dirty="0" err="1" smtClean="0">
                <a:solidFill>
                  <a:srgbClr val="FFFF00"/>
                </a:solidFill>
              </a:rPr>
              <a:t>Radiol</a:t>
            </a:r>
            <a:r>
              <a:rPr lang="fr-FR" dirty="0" smtClean="0">
                <a:solidFill>
                  <a:srgbClr val="FFFF00"/>
                </a:solidFill>
              </a:rPr>
              <a:t> 2012 et 2013</a:t>
            </a:r>
            <a:endParaRPr lang="fr-FR" dirty="0">
              <a:solidFill>
                <a:srgbClr val="FFFF00"/>
              </a:solidFill>
            </a:endParaRPr>
          </a:p>
        </p:txBody>
      </p:sp>
    </p:spTree>
    <p:extLst>
      <p:ext uri="{BB962C8B-B14F-4D97-AF65-F5344CB8AC3E}">
        <p14:creationId xmlns:p14="http://schemas.microsoft.com/office/powerpoint/2010/main" xmlns="" val="2218660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57150">
            <a:solidFill>
              <a:schemeClr val="bg2">
                <a:lumMod val="75000"/>
              </a:schemeClr>
            </a:solidFill>
          </a:ln>
        </p:spPr>
        <p:txBody>
          <a:bodyPr vert="horz" lIns="91440" tIns="45720" rIns="91440" bIns="45720" rtlCol="0" anchor="ctr">
            <a:normAutofit/>
          </a:bodyPr>
          <a:lstStyle/>
          <a:p>
            <a:r>
              <a:rPr lang="fr-FR" dirty="0" smtClean="0"/>
              <a:t>MR </a:t>
            </a:r>
            <a:r>
              <a:rPr lang="fr-FR" dirty="0" err="1" smtClean="0"/>
              <a:t>Enterography</a:t>
            </a:r>
            <a:r>
              <a:rPr lang="fr-FR" dirty="0" smtClean="0"/>
              <a:t>- How?</a:t>
            </a:r>
            <a:endParaRPr lang="fr-FR" dirty="0"/>
          </a:p>
        </p:txBody>
      </p:sp>
      <p:sp>
        <p:nvSpPr>
          <p:cNvPr id="3" name="Espace réservé du contenu 2"/>
          <p:cNvSpPr>
            <a:spLocks noGrp="1"/>
          </p:cNvSpPr>
          <p:nvPr>
            <p:ph idx="1"/>
          </p:nvPr>
        </p:nvSpPr>
        <p:spPr>
          <a:xfrm>
            <a:off x="457200" y="1888233"/>
            <a:ext cx="8075240" cy="4205063"/>
          </a:xfrm>
        </p:spPr>
        <p:txBody>
          <a:bodyPr>
            <a:normAutofit fontScale="92500" lnSpcReduction="20000"/>
          </a:bodyPr>
          <a:lstStyle/>
          <a:p>
            <a:r>
              <a:rPr lang="fr-FR" dirty="0" err="1" smtClean="0"/>
              <a:t>Clear</a:t>
            </a:r>
            <a:r>
              <a:rPr lang="fr-FR" dirty="0" smtClean="0"/>
              <a:t> guidelines </a:t>
            </a:r>
            <a:r>
              <a:rPr lang="fr-FR" dirty="0" err="1" smtClean="0"/>
              <a:t>based</a:t>
            </a:r>
            <a:r>
              <a:rPr lang="fr-FR" dirty="0" smtClean="0"/>
              <a:t> </a:t>
            </a:r>
            <a:r>
              <a:rPr lang="fr-FR" dirty="0" err="1" smtClean="0"/>
              <a:t>upon</a:t>
            </a:r>
            <a:r>
              <a:rPr lang="fr-FR" dirty="0" smtClean="0"/>
              <a:t> ESGAR expert consensus </a:t>
            </a:r>
            <a:r>
              <a:rPr lang="fr-FR" dirty="0" err="1" smtClean="0"/>
              <a:t>committee</a:t>
            </a:r>
            <a:r>
              <a:rPr lang="fr-FR" dirty="0" smtClean="0"/>
              <a:t> </a:t>
            </a:r>
            <a:r>
              <a:rPr lang="fr-FR" dirty="0" err="1" smtClean="0"/>
              <a:t>chaired</a:t>
            </a:r>
            <a:r>
              <a:rPr lang="fr-FR" dirty="0" smtClean="0"/>
              <a:t> </a:t>
            </a:r>
            <a:r>
              <a:rPr lang="fr-FR" dirty="0" smtClean="0"/>
              <a:t>- </a:t>
            </a:r>
            <a:r>
              <a:rPr lang="fr-FR" dirty="0" smtClean="0"/>
              <a:t>10 </a:t>
            </a:r>
            <a:r>
              <a:rPr lang="fr-FR" dirty="0" err="1" smtClean="0"/>
              <a:t>members</a:t>
            </a:r>
            <a:r>
              <a:rPr lang="fr-FR" dirty="0" smtClean="0"/>
              <a:t> for </a:t>
            </a:r>
            <a:r>
              <a:rPr lang="fr-FR" dirty="0" err="1" smtClean="0"/>
              <a:t>adult</a:t>
            </a:r>
            <a:r>
              <a:rPr lang="fr-FR" dirty="0" smtClean="0"/>
              <a:t> + 3 for </a:t>
            </a:r>
            <a:r>
              <a:rPr lang="fr-FR" dirty="0" err="1" smtClean="0"/>
              <a:t>peds</a:t>
            </a:r>
            <a:endParaRPr lang="fr-FR" dirty="0" smtClean="0"/>
          </a:p>
          <a:p>
            <a:pPr marL="0" indent="0">
              <a:buNone/>
            </a:pPr>
            <a:endParaRPr lang="fr-FR" dirty="0" smtClean="0"/>
          </a:p>
          <a:p>
            <a:r>
              <a:rPr lang="fr-FR" dirty="0" err="1" smtClean="0"/>
              <a:t>S</a:t>
            </a:r>
            <a:r>
              <a:rPr lang="fr-FR" dirty="0" err="1" smtClean="0"/>
              <a:t>tatements</a:t>
            </a:r>
            <a:r>
              <a:rPr lang="fr-FR" dirty="0" smtClean="0"/>
              <a:t> </a:t>
            </a:r>
            <a:r>
              <a:rPr lang="fr-FR" dirty="0" err="1" smtClean="0"/>
              <a:t>were</a:t>
            </a:r>
            <a:r>
              <a:rPr lang="fr-FR" dirty="0" smtClean="0"/>
              <a:t> </a:t>
            </a:r>
            <a:r>
              <a:rPr lang="fr-FR" dirty="0" err="1" smtClean="0"/>
              <a:t>scored</a:t>
            </a:r>
            <a:r>
              <a:rPr lang="fr-FR" dirty="0" smtClean="0"/>
              <a:t> for agreement by the panel</a:t>
            </a:r>
          </a:p>
          <a:p>
            <a:pPr lvl="1"/>
            <a:r>
              <a:rPr lang="fr-FR" dirty="0" smtClean="0"/>
              <a:t>82 % </a:t>
            </a:r>
            <a:r>
              <a:rPr lang="fr-FR" dirty="0" err="1" smtClean="0"/>
              <a:t>achieved</a:t>
            </a:r>
            <a:r>
              <a:rPr lang="fr-FR" dirty="0" smtClean="0"/>
              <a:t> </a:t>
            </a:r>
            <a:r>
              <a:rPr lang="fr-FR" dirty="0" err="1" smtClean="0"/>
              <a:t>immediate</a:t>
            </a:r>
            <a:r>
              <a:rPr lang="fr-FR" dirty="0" smtClean="0"/>
              <a:t> consensus</a:t>
            </a:r>
          </a:p>
          <a:p>
            <a:pPr lvl="1"/>
            <a:r>
              <a:rPr lang="fr-FR" dirty="0" smtClean="0"/>
              <a:t>12 % </a:t>
            </a:r>
            <a:r>
              <a:rPr lang="fr-FR" dirty="0" err="1" smtClean="0"/>
              <a:t>achieved</a:t>
            </a:r>
            <a:r>
              <a:rPr lang="fr-FR" dirty="0" smtClean="0"/>
              <a:t> consensus </a:t>
            </a:r>
            <a:r>
              <a:rPr lang="fr-FR" dirty="0" err="1" smtClean="0"/>
              <a:t>after</a:t>
            </a:r>
            <a:r>
              <a:rPr lang="fr-FR" dirty="0" smtClean="0"/>
              <a:t> </a:t>
            </a:r>
            <a:r>
              <a:rPr lang="fr-FR" dirty="0" err="1" smtClean="0"/>
              <a:t>appropriate</a:t>
            </a:r>
            <a:r>
              <a:rPr lang="fr-FR" dirty="0" smtClean="0"/>
              <a:t> modifications</a:t>
            </a:r>
          </a:p>
          <a:p>
            <a:pPr lvl="1"/>
            <a:r>
              <a:rPr lang="fr-FR" dirty="0" smtClean="0"/>
              <a:t>6 % </a:t>
            </a:r>
            <a:r>
              <a:rPr lang="fr-FR" dirty="0" err="1" smtClean="0"/>
              <a:t>were</a:t>
            </a:r>
            <a:r>
              <a:rPr lang="fr-FR" dirty="0" smtClean="0"/>
              <a:t> </a:t>
            </a:r>
            <a:r>
              <a:rPr lang="fr-FR" dirty="0" err="1" smtClean="0"/>
              <a:t>rejected</a:t>
            </a:r>
            <a:r>
              <a:rPr lang="fr-FR" dirty="0" smtClean="0"/>
              <a:t> as consensus </a:t>
            </a:r>
            <a:r>
              <a:rPr lang="fr-FR" dirty="0" err="1" smtClean="0"/>
              <a:t>could</a:t>
            </a:r>
            <a:r>
              <a:rPr lang="fr-FR" dirty="0" smtClean="0"/>
              <a:t> not </a:t>
            </a:r>
            <a:r>
              <a:rPr lang="fr-FR" dirty="0" err="1" smtClean="0"/>
              <a:t>be</a:t>
            </a:r>
            <a:r>
              <a:rPr lang="fr-FR" dirty="0" smtClean="0"/>
              <a:t> </a:t>
            </a:r>
            <a:r>
              <a:rPr lang="fr-FR" dirty="0" err="1" smtClean="0"/>
              <a:t>reached</a:t>
            </a:r>
            <a:endParaRPr lang="fr-FR" dirty="0" smtClean="0"/>
          </a:p>
          <a:p>
            <a:pPr marL="0" indent="0">
              <a:buNone/>
            </a:pPr>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Tree>
    <p:extLst>
      <p:ext uri="{BB962C8B-B14F-4D97-AF65-F5344CB8AC3E}">
        <p14:creationId xmlns:p14="http://schemas.microsoft.com/office/powerpoint/2010/main" xmlns="" val="1732044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10732" t="18993" r="10042" b="15437"/>
          <a:stretch>
            <a:fillRect/>
          </a:stretch>
        </p:blipFill>
        <p:spPr bwMode="auto">
          <a:xfrm>
            <a:off x="179388" y="188913"/>
            <a:ext cx="5256212" cy="417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Figure 5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56075" y="1336675"/>
            <a:ext cx="325755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Figure 5B"/>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34075" y="3357563"/>
            <a:ext cx="2960688" cy="335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9634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R:\MEDECINS\images crohn\beaumenil coro 2.jpg"/>
          <p:cNvPicPr>
            <a:picLocks noChangeAspect="1" noChangeArrowheads="1"/>
          </p:cNvPicPr>
          <p:nvPr/>
        </p:nvPicPr>
        <p:blipFill>
          <a:blip r:embed="rId2">
            <a:extLst>
              <a:ext uri="{28A0092B-C50C-407E-A947-70E740481C1C}">
                <a14:useLocalDpi xmlns:a14="http://schemas.microsoft.com/office/drawing/2010/main" xmlns="" val="0"/>
              </a:ext>
            </a:extLst>
          </a:blip>
          <a:srcRect l="20000" t="7500" r="14999" b="5000"/>
          <a:stretch>
            <a:fillRect/>
          </a:stretch>
        </p:blipFill>
        <p:spPr bwMode="auto">
          <a:xfrm>
            <a:off x="76200" y="838200"/>
            <a:ext cx="3622675"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3" name="Picture 3" descr="R:\MEDECINS\images crohn\enteroirm carcinoide beaumenil 1.jpg"/>
          <p:cNvPicPr>
            <a:picLocks noChangeAspect="1" noChangeArrowheads="1"/>
          </p:cNvPicPr>
          <p:nvPr/>
        </p:nvPicPr>
        <p:blipFill>
          <a:blip r:embed="rId3">
            <a:extLst>
              <a:ext uri="{28A0092B-C50C-407E-A947-70E740481C1C}">
                <a14:useLocalDpi xmlns:a14="http://schemas.microsoft.com/office/drawing/2010/main" xmlns="" val="0"/>
              </a:ext>
            </a:extLst>
          </a:blip>
          <a:srcRect l="22501" t="15715" r="20000" b="39038"/>
          <a:stretch>
            <a:fillRect/>
          </a:stretch>
        </p:blipFill>
        <p:spPr bwMode="auto">
          <a:xfrm>
            <a:off x="3859213" y="71438"/>
            <a:ext cx="5105400" cy="263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4" name="Picture 5"/>
          <p:cNvPicPr>
            <a:picLocks noChangeAspect="1" noChangeArrowheads="1"/>
          </p:cNvPicPr>
          <p:nvPr/>
        </p:nvPicPr>
        <p:blipFill>
          <a:blip r:embed="rId4">
            <a:extLst>
              <a:ext uri="{28A0092B-C50C-407E-A947-70E740481C1C}">
                <a14:useLocalDpi xmlns:a14="http://schemas.microsoft.com/office/drawing/2010/main" xmlns="" val="0"/>
              </a:ext>
            </a:extLst>
          </a:blip>
          <a:srcRect l="52779" t="24257" b="1350"/>
          <a:stretch>
            <a:fillRect/>
          </a:stretch>
        </p:blipFill>
        <p:spPr bwMode="auto">
          <a:xfrm>
            <a:off x="4140200" y="2790825"/>
            <a:ext cx="4392613" cy="406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0569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FIGURE 8 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950" y="3829050"/>
            <a:ext cx="4316413"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1" name="Picture 3" descr="FIGURE 8 B"/>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4213" y="1420813"/>
            <a:ext cx="4614862" cy="460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2" name="Picture 4" descr="FIGURE 8 C"/>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3850" y="174625"/>
            <a:ext cx="3344863" cy="343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5698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2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Fig 1"/>
          <p:cNvPicPr>
            <a:picLocks noChangeAspect="1" noChangeArrowheads="1"/>
          </p:cNvPicPr>
          <p:nvPr/>
        </p:nvPicPr>
        <p:blipFill>
          <a:blip r:embed="rId2">
            <a:extLst>
              <a:ext uri="{28A0092B-C50C-407E-A947-70E740481C1C}">
                <a14:useLocalDpi xmlns:a14="http://schemas.microsoft.com/office/drawing/2010/main" xmlns="" val="0"/>
              </a:ext>
            </a:extLst>
          </a:blip>
          <a:srcRect r="3951"/>
          <a:stretch>
            <a:fillRect/>
          </a:stretch>
        </p:blipFill>
        <p:spPr bwMode="auto">
          <a:xfrm>
            <a:off x="250825" y="333375"/>
            <a:ext cx="5654675" cy="623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5" name="ZoneTexte 1"/>
          <p:cNvSpPr txBox="1">
            <a:spLocks noChangeArrowheads="1"/>
          </p:cNvSpPr>
          <p:nvPr/>
        </p:nvSpPr>
        <p:spPr bwMode="auto">
          <a:xfrm>
            <a:off x="5292725" y="5694363"/>
            <a:ext cx="3744913"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a:solidFill>
                  <a:srgbClr val="FFFF66"/>
                </a:solidFill>
                <a:latin typeface="Comic Sans MS" pitchFamily="66" charset="0"/>
              </a:rPr>
              <a:t>Amzallag-Bellenger et al.</a:t>
            </a:r>
          </a:p>
          <a:p>
            <a:pPr eaLnBrk="1" hangingPunct="1"/>
            <a:r>
              <a:rPr lang="fr-FR" altLang="fr-FR">
                <a:solidFill>
                  <a:srgbClr val="FFFF66"/>
                </a:solidFill>
                <a:latin typeface="Comic Sans MS" pitchFamily="66" charset="0"/>
              </a:rPr>
              <a:t>Radiographics 2012</a:t>
            </a:r>
          </a:p>
        </p:txBody>
      </p:sp>
    </p:spTree>
    <p:extLst>
      <p:ext uri="{BB962C8B-B14F-4D97-AF65-F5344CB8AC3E}">
        <p14:creationId xmlns:p14="http://schemas.microsoft.com/office/powerpoint/2010/main" xmlns="" val="2246968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3928" y="239426"/>
            <a:ext cx="5076825" cy="625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Espace réservé du contenu 2"/>
          <p:cNvSpPr txBox="1">
            <a:spLocks/>
          </p:cNvSpPr>
          <p:nvPr/>
        </p:nvSpPr>
        <p:spPr>
          <a:xfrm>
            <a:off x="457200" y="1600200"/>
            <a:ext cx="339472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2000" dirty="0" err="1" smtClean="0"/>
              <a:t>Diagnosis</a:t>
            </a:r>
            <a:r>
              <a:rPr lang="fr-FR" altLang="fr-FR" sz="2000" dirty="0" smtClean="0"/>
              <a:t> made </a:t>
            </a:r>
            <a:r>
              <a:rPr lang="fr-FR" altLang="fr-FR" sz="2000" dirty="0" err="1" smtClean="0"/>
              <a:t>with</a:t>
            </a:r>
            <a:r>
              <a:rPr lang="fr-FR" altLang="fr-FR" sz="2000" dirty="0" smtClean="0"/>
              <a:t> biopsies</a:t>
            </a:r>
          </a:p>
          <a:p>
            <a:r>
              <a:rPr lang="fr-FR" altLang="fr-FR" sz="2000" dirty="0" smtClean="0"/>
              <a:t>Imaging for patient non </a:t>
            </a:r>
            <a:r>
              <a:rPr lang="fr-FR" altLang="fr-FR" sz="2000" dirty="0" err="1" smtClean="0"/>
              <a:t>responding</a:t>
            </a:r>
            <a:r>
              <a:rPr lang="fr-FR" altLang="fr-FR" sz="2000" dirty="0" smtClean="0"/>
              <a:t> to gluten-free </a:t>
            </a:r>
            <a:r>
              <a:rPr lang="fr-FR" altLang="fr-FR" sz="2000" dirty="0" err="1" smtClean="0"/>
              <a:t>regimen</a:t>
            </a:r>
            <a:endParaRPr lang="fr-FR" altLang="fr-FR" sz="2000" dirty="0" smtClean="0"/>
          </a:p>
          <a:p>
            <a:r>
              <a:rPr lang="fr-FR" altLang="fr-FR" sz="2000" dirty="0" smtClean="0"/>
              <a:t>Look for </a:t>
            </a:r>
            <a:r>
              <a:rPr lang="fr-FR" altLang="fr-FR" sz="2000" dirty="0" err="1" smtClean="0"/>
              <a:t>lymphadenopathy</a:t>
            </a:r>
            <a:r>
              <a:rPr lang="fr-FR" altLang="fr-FR" sz="2000" dirty="0" smtClean="0"/>
              <a:t> and size of spleen (</a:t>
            </a:r>
            <a:r>
              <a:rPr lang="fr-FR" altLang="fr-FR" sz="2000" dirty="0" err="1" smtClean="0"/>
              <a:t>prognostic</a:t>
            </a:r>
            <a:r>
              <a:rPr lang="fr-FR" altLang="fr-FR" sz="2000" dirty="0" smtClean="0"/>
              <a:t> factor)</a:t>
            </a:r>
          </a:p>
        </p:txBody>
      </p:sp>
    </p:spTree>
    <p:extLst>
      <p:ext uri="{BB962C8B-B14F-4D97-AF65-F5344CB8AC3E}">
        <p14:creationId xmlns:p14="http://schemas.microsoft.com/office/powerpoint/2010/main" xmlns="" val="2007817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r="50961" b="61659"/>
          <a:stretch>
            <a:fillRect/>
          </a:stretch>
        </p:blipFill>
        <p:spPr bwMode="auto">
          <a:xfrm>
            <a:off x="107950" y="115888"/>
            <a:ext cx="4714875" cy="395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51378" b="61659"/>
          <a:stretch>
            <a:fillRect/>
          </a:stretch>
        </p:blipFill>
        <p:spPr bwMode="auto">
          <a:xfrm>
            <a:off x="4437063" y="2779713"/>
            <a:ext cx="4598987" cy="388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2255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51041" b="5872"/>
          <a:stretch>
            <a:fillRect/>
          </a:stretch>
        </p:blipFill>
        <p:spPr bwMode="auto">
          <a:xfrm>
            <a:off x="4643438" y="1204913"/>
            <a:ext cx="4176712" cy="461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1" name="Picture 2"/>
          <p:cNvPicPr>
            <a:picLocks noChangeAspect="1" noChangeArrowheads="1"/>
          </p:cNvPicPr>
          <p:nvPr/>
        </p:nvPicPr>
        <p:blipFill>
          <a:blip r:embed="rId2">
            <a:extLst>
              <a:ext uri="{28A0092B-C50C-407E-A947-70E740481C1C}">
                <a14:useLocalDpi xmlns:a14="http://schemas.microsoft.com/office/drawing/2010/main" xmlns="" val="0"/>
              </a:ext>
            </a:extLst>
          </a:blip>
          <a:srcRect r="52374" b="5872"/>
          <a:stretch>
            <a:fillRect/>
          </a:stretch>
        </p:blipFill>
        <p:spPr bwMode="auto">
          <a:xfrm>
            <a:off x="179388" y="1196975"/>
            <a:ext cx="4062412" cy="461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69321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FR" dirty="0"/>
              <a:t> </a:t>
            </a:r>
            <a:r>
              <a:rPr lang="fr-FR" dirty="0" err="1"/>
              <a:t>C.Hoeffel</a:t>
            </a:r>
            <a:endParaRPr lang="fr-FR" dirty="0"/>
          </a:p>
          <a:p>
            <a:r>
              <a:rPr lang="fr-FR" dirty="0"/>
              <a:t>CHU Reims</a:t>
            </a:r>
          </a:p>
          <a:p>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
        <p:nvSpPr>
          <p:cNvPr id="7" name="Titre 4"/>
          <p:cNvSpPr>
            <a:spLocks noGrp="1"/>
          </p:cNvSpPr>
          <p:nvPr>
            <p:ph type="ctrTitle"/>
          </p:nvPr>
        </p:nvSpPr>
        <p:spPr>
          <a:xfrm>
            <a:off x="685800" y="2130425"/>
            <a:ext cx="7772400" cy="1470025"/>
          </a:xfrm>
          <a:ln w="57150">
            <a:solidFill>
              <a:schemeClr val="bg2">
                <a:lumMod val="75000"/>
              </a:schemeClr>
            </a:solidFill>
          </a:ln>
        </p:spPr>
        <p:txBody>
          <a:bodyPr>
            <a:normAutofit/>
          </a:bodyPr>
          <a:lstStyle/>
          <a:p>
            <a:r>
              <a:rPr lang="fr-FR" sz="3200" dirty="0" smtClean="0"/>
              <a:t>MR ENTEROGRAPHY FOR CROHN ‘S DISEASE</a:t>
            </a:r>
            <a:br>
              <a:rPr lang="fr-FR" sz="3200" dirty="0" smtClean="0"/>
            </a:br>
            <a:r>
              <a:rPr lang="fr-FR" sz="3200" dirty="0" smtClean="0"/>
              <a:t>HOW I REPORT ?</a:t>
            </a:r>
            <a:endParaRPr lang="fr-FR" sz="3200" dirty="0"/>
          </a:p>
        </p:txBody>
      </p:sp>
    </p:spTree>
    <p:extLst>
      <p:ext uri="{BB962C8B-B14F-4D97-AF65-F5344CB8AC3E}">
        <p14:creationId xmlns:p14="http://schemas.microsoft.com/office/powerpoint/2010/main" xmlns="" val="441366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57150">
            <a:solidFill>
              <a:schemeClr val="bg2">
                <a:lumMod val="75000"/>
              </a:schemeClr>
            </a:solidFill>
          </a:ln>
        </p:spPr>
        <p:txBody>
          <a:bodyPr vert="horz" lIns="91440" tIns="45720" rIns="91440" bIns="45720" rtlCol="0" anchor="ctr">
            <a:normAutofit/>
          </a:bodyPr>
          <a:lstStyle/>
          <a:p>
            <a:r>
              <a:rPr lang="fr-FR" sz="4000" dirty="0" err="1" smtClean="0"/>
              <a:t>Why</a:t>
            </a:r>
            <a:r>
              <a:rPr lang="fr-FR" sz="4000" dirty="0" smtClean="0"/>
              <a:t> </a:t>
            </a:r>
            <a:r>
              <a:rPr lang="fr-FR" sz="4000" dirty="0" err="1" smtClean="0"/>
              <a:t>Enterography</a:t>
            </a:r>
            <a:r>
              <a:rPr lang="fr-FR" sz="4000" dirty="0" smtClean="0"/>
              <a:t>?</a:t>
            </a:r>
            <a:endParaRPr lang="fr-FR" sz="4000" dirty="0"/>
          </a:p>
        </p:txBody>
      </p:sp>
      <p:sp>
        <p:nvSpPr>
          <p:cNvPr id="3" name="Espace réservé du contenu 2"/>
          <p:cNvSpPr>
            <a:spLocks noGrp="1"/>
          </p:cNvSpPr>
          <p:nvPr>
            <p:ph idx="1"/>
          </p:nvPr>
        </p:nvSpPr>
        <p:spPr/>
        <p:txBody>
          <a:bodyPr/>
          <a:lstStyle/>
          <a:p>
            <a:r>
              <a:rPr lang="fr-FR" dirty="0" err="1" smtClean="0"/>
              <a:t>Enteroclysis</a:t>
            </a:r>
            <a:r>
              <a:rPr lang="fr-FR" dirty="0" smtClean="0"/>
              <a:t> or </a:t>
            </a:r>
            <a:r>
              <a:rPr lang="fr-FR" dirty="0" err="1" smtClean="0"/>
              <a:t>Enterography</a:t>
            </a:r>
            <a:r>
              <a:rPr lang="fr-FR" dirty="0" smtClean="0"/>
              <a:t>?</a:t>
            </a:r>
          </a:p>
          <a:p>
            <a:pPr lvl="1"/>
            <a:r>
              <a:rPr lang="fr-FR" dirty="0" smtClean="0"/>
              <a:t>Few </a:t>
            </a:r>
            <a:r>
              <a:rPr lang="fr-FR" dirty="0" err="1" smtClean="0"/>
              <a:t>studies</a:t>
            </a:r>
            <a:r>
              <a:rPr lang="fr-FR" dirty="0" smtClean="0"/>
              <a:t> </a:t>
            </a:r>
            <a:r>
              <a:rPr lang="fr-FR" dirty="0" err="1" smtClean="0"/>
              <a:t>comparing</a:t>
            </a:r>
            <a:r>
              <a:rPr lang="fr-FR" dirty="0" smtClean="0"/>
              <a:t> </a:t>
            </a:r>
            <a:r>
              <a:rPr lang="fr-FR" dirty="0" err="1" smtClean="0"/>
              <a:t>both</a:t>
            </a:r>
            <a:endParaRPr lang="fr-FR" dirty="0" smtClean="0"/>
          </a:p>
          <a:p>
            <a:pPr lvl="1"/>
            <a:r>
              <a:rPr lang="fr-FR" dirty="0" err="1" smtClean="0"/>
              <a:t>Tendency</a:t>
            </a:r>
            <a:r>
              <a:rPr lang="fr-FR" dirty="0" smtClean="0"/>
              <a:t> to </a:t>
            </a:r>
            <a:r>
              <a:rPr lang="fr-FR" dirty="0" err="1" smtClean="0"/>
              <a:t>obtain</a:t>
            </a:r>
            <a:r>
              <a:rPr lang="fr-FR" dirty="0" smtClean="0"/>
              <a:t> </a:t>
            </a:r>
            <a:r>
              <a:rPr lang="fr-FR" dirty="0" err="1" smtClean="0"/>
              <a:t>better</a:t>
            </a:r>
            <a:r>
              <a:rPr lang="fr-FR" dirty="0" smtClean="0"/>
              <a:t> </a:t>
            </a:r>
            <a:r>
              <a:rPr lang="fr-FR" dirty="0" err="1" smtClean="0"/>
              <a:t>small</a:t>
            </a:r>
            <a:r>
              <a:rPr lang="fr-FR" dirty="0" smtClean="0"/>
              <a:t> </a:t>
            </a:r>
            <a:r>
              <a:rPr lang="fr-FR" dirty="0" err="1" smtClean="0"/>
              <a:t>bowel</a:t>
            </a:r>
            <a:r>
              <a:rPr lang="fr-FR" dirty="0" smtClean="0"/>
              <a:t> distension </a:t>
            </a:r>
            <a:r>
              <a:rPr lang="fr-FR" dirty="0" err="1" smtClean="0"/>
              <a:t>with</a:t>
            </a:r>
            <a:r>
              <a:rPr lang="fr-FR" dirty="0" smtClean="0"/>
              <a:t> MR </a:t>
            </a:r>
            <a:r>
              <a:rPr lang="fr-FR" dirty="0" err="1" smtClean="0"/>
              <a:t>enteroclysis</a:t>
            </a:r>
            <a:r>
              <a:rPr lang="fr-FR" dirty="0" smtClean="0"/>
              <a:t> but </a:t>
            </a:r>
            <a:r>
              <a:rPr lang="fr-FR" dirty="0" err="1" smtClean="0"/>
              <a:t>does</a:t>
            </a:r>
            <a:r>
              <a:rPr lang="fr-FR" dirty="0" smtClean="0"/>
              <a:t> not </a:t>
            </a:r>
            <a:r>
              <a:rPr lang="fr-FR" dirty="0" err="1" smtClean="0"/>
              <a:t>demonstrate</a:t>
            </a:r>
            <a:r>
              <a:rPr lang="fr-FR" dirty="0" smtClean="0"/>
              <a:t> </a:t>
            </a:r>
            <a:r>
              <a:rPr lang="fr-FR" dirty="0" err="1" smtClean="0"/>
              <a:t>unquestionably</a:t>
            </a:r>
            <a:r>
              <a:rPr lang="fr-FR" dirty="0" smtClean="0"/>
              <a:t> </a:t>
            </a:r>
            <a:r>
              <a:rPr lang="fr-FR" dirty="0" err="1" smtClean="0"/>
              <a:t>better</a:t>
            </a:r>
            <a:r>
              <a:rPr lang="fr-FR" dirty="0" smtClean="0"/>
              <a:t> performance</a:t>
            </a:r>
          </a:p>
          <a:p>
            <a:pPr lvl="1"/>
            <a:r>
              <a:rPr lang="fr-FR" dirty="0" smtClean="0"/>
              <a:t>MR </a:t>
            </a:r>
            <a:r>
              <a:rPr lang="fr-FR" dirty="0" err="1" smtClean="0"/>
              <a:t>enteroclysis</a:t>
            </a:r>
            <a:r>
              <a:rPr lang="fr-FR" dirty="0" smtClean="0"/>
              <a:t> </a:t>
            </a:r>
            <a:r>
              <a:rPr lang="fr-FR" dirty="0" err="1" smtClean="0"/>
              <a:t>difficult</a:t>
            </a:r>
            <a:r>
              <a:rPr lang="fr-FR" dirty="0" smtClean="0"/>
              <a:t> to </a:t>
            </a:r>
            <a:r>
              <a:rPr lang="fr-FR" dirty="0" err="1" smtClean="0"/>
              <a:t>repeat</a:t>
            </a:r>
            <a:r>
              <a:rPr lang="fr-FR" dirty="0" smtClean="0"/>
              <a:t>-</a:t>
            </a:r>
            <a:r>
              <a:rPr lang="fr-FR" dirty="0" err="1" smtClean="0"/>
              <a:t>stressful</a:t>
            </a:r>
            <a:r>
              <a:rPr lang="fr-FR" dirty="0" smtClean="0"/>
              <a:t>- patients </a:t>
            </a:r>
            <a:r>
              <a:rPr lang="fr-FR" dirty="0" err="1" smtClean="0"/>
              <a:t>often</a:t>
            </a:r>
            <a:r>
              <a:rPr lang="fr-FR" dirty="0" smtClean="0"/>
              <a:t> </a:t>
            </a:r>
            <a:r>
              <a:rPr lang="fr-FR" dirty="0" err="1" smtClean="0"/>
              <a:t>present</a:t>
            </a:r>
            <a:r>
              <a:rPr lang="fr-FR" dirty="0" smtClean="0"/>
              <a:t> for SB </a:t>
            </a:r>
            <a:r>
              <a:rPr lang="fr-FR" dirty="0" err="1" smtClean="0"/>
              <a:t>imaging</a:t>
            </a:r>
            <a:r>
              <a:rPr lang="fr-FR" dirty="0" smtClean="0"/>
              <a:t> </a:t>
            </a:r>
            <a:r>
              <a:rPr lang="fr-FR" dirty="0" err="1" smtClean="0"/>
              <a:t>with</a:t>
            </a:r>
            <a:r>
              <a:rPr lang="fr-FR" dirty="0" smtClean="0"/>
              <a:t> a </a:t>
            </a:r>
            <a:r>
              <a:rPr lang="fr-FR" dirty="0" err="1" smtClean="0"/>
              <a:t>low</a:t>
            </a:r>
            <a:r>
              <a:rPr lang="fr-FR" dirty="0" smtClean="0"/>
              <a:t> </a:t>
            </a:r>
            <a:r>
              <a:rPr lang="fr-FR" dirty="0" err="1" smtClean="0"/>
              <a:t>pre</a:t>
            </a:r>
            <a:r>
              <a:rPr lang="fr-FR" dirty="0" smtClean="0"/>
              <a:t> test </a:t>
            </a:r>
            <a:r>
              <a:rPr lang="fr-FR" dirty="0" err="1" smtClean="0"/>
              <a:t>probability</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
        <p:nvSpPr>
          <p:cNvPr id="5" name="ZoneTexte 4"/>
          <p:cNvSpPr txBox="1">
            <a:spLocks noChangeArrowheads="1"/>
          </p:cNvSpPr>
          <p:nvPr/>
        </p:nvSpPr>
        <p:spPr bwMode="auto">
          <a:xfrm>
            <a:off x="4535234" y="5587622"/>
            <a:ext cx="460851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altLang="fr-FR" sz="1600" dirty="0" err="1">
                <a:solidFill>
                  <a:srgbClr val="FFFF00"/>
                </a:solidFill>
                <a:latin typeface="Calibri" panose="020F0502020204030204" pitchFamily="34" charset="0"/>
              </a:rPr>
              <a:t>Negaard</a:t>
            </a:r>
            <a:r>
              <a:rPr lang="fr-FR" altLang="fr-FR" sz="1600" dirty="0">
                <a:solidFill>
                  <a:srgbClr val="FFFF00"/>
                </a:solidFill>
                <a:latin typeface="Calibri" panose="020F0502020204030204" pitchFamily="34" charset="0"/>
              </a:rPr>
              <a:t> A </a:t>
            </a:r>
            <a:r>
              <a:rPr lang="en-US" altLang="fr-FR" sz="1600" dirty="0" err="1">
                <a:solidFill>
                  <a:srgbClr val="FFFF00"/>
                </a:solidFill>
                <a:latin typeface="Calibri" panose="020F0502020204030204" pitchFamily="34" charset="0"/>
              </a:rPr>
              <a:t>Eur</a:t>
            </a:r>
            <a:r>
              <a:rPr lang="en-US" altLang="fr-FR" sz="1600" dirty="0">
                <a:solidFill>
                  <a:srgbClr val="FFFF00"/>
                </a:solidFill>
                <a:latin typeface="Calibri" panose="020F0502020204030204" pitchFamily="34" charset="0"/>
              </a:rPr>
              <a:t> </a:t>
            </a:r>
            <a:r>
              <a:rPr lang="en-US" altLang="fr-FR" sz="1600" dirty="0" err="1">
                <a:solidFill>
                  <a:srgbClr val="FFFF00"/>
                </a:solidFill>
                <a:latin typeface="Calibri" panose="020F0502020204030204" pitchFamily="34" charset="0"/>
              </a:rPr>
              <a:t>Radiol</a:t>
            </a:r>
            <a:r>
              <a:rPr lang="en-US" altLang="fr-FR" sz="1600" dirty="0">
                <a:solidFill>
                  <a:srgbClr val="FFFF00"/>
                </a:solidFill>
                <a:latin typeface="Calibri" panose="020F0502020204030204" pitchFamily="34" charset="0"/>
              </a:rPr>
              <a:t> </a:t>
            </a:r>
            <a:r>
              <a:rPr lang="fr-FR" altLang="fr-FR" sz="1600" dirty="0">
                <a:solidFill>
                  <a:srgbClr val="FFFF00"/>
                </a:solidFill>
                <a:latin typeface="Calibri" panose="020F0502020204030204" pitchFamily="34" charset="0"/>
              </a:rPr>
              <a:t>2007</a:t>
            </a:r>
          </a:p>
          <a:p>
            <a:pPr eaLnBrk="1" hangingPunct="1"/>
            <a:r>
              <a:rPr lang="fr-FR" altLang="fr-FR" sz="1600" dirty="0" err="1">
                <a:solidFill>
                  <a:srgbClr val="FFFF00"/>
                </a:solidFill>
                <a:latin typeface="Calibri" panose="020F0502020204030204" pitchFamily="34" charset="0"/>
              </a:rPr>
              <a:t>Masselli</a:t>
            </a:r>
            <a:r>
              <a:rPr lang="fr-FR" altLang="fr-FR" sz="1600" dirty="0">
                <a:solidFill>
                  <a:srgbClr val="FFFF00"/>
                </a:solidFill>
                <a:latin typeface="Calibri" panose="020F0502020204030204" pitchFamily="34" charset="0"/>
              </a:rPr>
              <a:t> G </a:t>
            </a:r>
            <a:r>
              <a:rPr lang="fr-FR" altLang="fr-FR" sz="1600" dirty="0" err="1">
                <a:solidFill>
                  <a:srgbClr val="FFFF00"/>
                </a:solidFill>
                <a:latin typeface="Calibri" panose="020F0502020204030204" pitchFamily="34" charset="0"/>
              </a:rPr>
              <a:t>Eur</a:t>
            </a:r>
            <a:r>
              <a:rPr lang="fr-FR" altLang="fr-FR" sz="1600" dirty="0">
                <a:solidFill>
                  <a:srgbClr val="FFFF00"/>
                </a:solidFill>
                <a:latin typeface="Calibri" panose="020F0502020204030204" pitchFamily="34" charset="0"/>
              </a:rPr>
              <a:t> </a:t>
            </a:r>
            <a:r>
              <a:rPr lang="fr-FR" altLang="fr-FR" sz="1600" dirty="0" err="1">
                <a:solidFill>
                  <a:srgbClr val="FFFF00"/>
                </a:solidFill>
                <a:latin typeface="Calibri" panose="020F0502020204030204" pitchFamily="34" charset="0"/>
              </a:rPr>
              <a:t>Raadiol</a:t>
            </a:r>
            <a:r>
              <a:rPr lang="fr-FR" altLang="fr-FR" sz="1600" dirty="0">
                <a:solidFill>
                  <a:srgbClr val="FFFF00"/>
                </a:solidFill>
                <a:latin typeface="Calibri" panose="020F0502020204030204" pitchFamily="34" charset="0"/>
              </a:rPr>
              <a:t> 2008</a:t>
            </a:r>
          </a:p>
          <a:p>
            <a:pPr eaLnBrk="1" hangingPunct="1"/>
            <a:r>
              <a:rPr lang="fr-FR" altLang="fr-FR" sz="1600" dirty="0">
                <a:solidFill>
                  <a:srgbClr val="FFFF00"/>
                </a:solidFill>
                <a:latin typeface="Comic Sans MS" pitchFamily="66" charset="0"/>
              </a:rPr>
              <a:t>	</a:t>
            </a:r>
            <a:endParaRPr lang="fr-FR" altLang="fr-FR" sz="1400" dirty="0">
              <a:solidFill>
                <a:srgbClr val="FFFF00"/>
              </a:solidFill>
              <a:latin typeface="Comic Sans MS" pitchFamily="66" charset="0"/>
            </a:endParaRPr>
          </a:p>
        </p:txBody>
      </p:sp>
    </p:spTree>
    <p:extLst>
      <p:ext uri="{BB962C8B-B14F-4D97-AF65-F5344CB8AC3E}">
        <p14:creationId xmlns:p14="http://schemas.microsoft.com/office/powerpoint/2010/main" xmlns="" val="2919829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687388" y="260350"/>
            <a:ext cx="7772400" cy="1143000"/>
          </a:xfrm>
          <a:ln w="57150">
            <a:solidFill>
              <a:schemeClr val="bg2">
                <a:lumMod val="75000"/>
              </a:schemeClr>
            </a:solidFill>
          </a:ln>
        </p:spPr>
        <p:txBody>
          <a:bodyPr vert="horz" lIns="91440" tIns="45720" rIns="91440" bIns="45720" rtlCol="0" anchor="ctr">
            <a:normAutofit/>
          </a:bodyPr>
          <a:lstStyle/>
          <a:p>
            <a:r>
              <a:rPr lang="fr-FR" sz="4000" dirty="0" err="1" smtClean="0"/>
              <a:t>Why</a:t>
            </a:r>
            <a:r>
              <a:rPr lang="fr-FR" sz="4000" dirty="0" smtClean="0"/>
              <a:t>  MR-</a:t>
            </a:r>
            <a:r>
              <a:rPr lang="fr-FR" sz="4000" dirty="0" err="1" smtClean="0"/>
              <a:t>enterography</a:t>
            </a:r>
            <a:r>
              <a:rPr lang="fr-FR" sz="4000" dirty="0" smtClean="0"/>
              <a:t>  in CD ?</a:t>
            </a:r>
          </a:p>
        </p:txBody>
      </p:sp>
      <p:sp>
        <p:nvSpPr>
          <p:cNvPr id="18435" name="Espace réservé du contenu 2"/>
          <p:cNvSpPr>
            <a:spLocks noGrp="1"/>
          </p:cNvSpPr>
          <p:nvPr>
            <p:ph idx="1"/>
          </p:nvPr>
        </p:nvSpPr>
        <p:spPr>
          <a:xfrm>
            <a:off x="250825" y="2060575"/>
            <a:ext cx="4321175" cy="3611563"/>
          </a:xfrm>
        </p:spPr>
        <p:txBody>
          <a:bodyPr/>
          <a:lstStyle/>
          <a:p>
            <a:r>
              <a:rPr lang="fr-FR" smtClean="0"/>
              <a:t>Both CT and MRI accurate</a:t>
            </a:r>
          </a:p>
          <a:p>
            <a:pPr lvl="1"/>
            <a:r>
              <a:rPr lang="fr-FR" smtClean="0"/>
              <a:t>Exposure of patients to ionizing radiation= important concern</a:t>
            </a:r>
          </a:p>
          <a:p>
            <a:pPr lvl="1"/>
            <a:r>
              <a:rPr lang="fr-FR" smtClean="0"/>
              <a:t>MRI allows repeated dynamic imaging. </a:t>
            </a:r>
          </a:p>
        </p:txBody>
      </p:sp>
      <p:pic>
        <p:nvPicPr>
          <p:cNvPr id="18436" name="Picture 2"/>
          <p:cNvPicPr>
            <a:picLocks noChangeAspect="1" noChangeArrowheads="1"/>
          </p:cNvPicPr>
          <p:nvPr/>
        </p:nvPicPr>
        <p:blipFill>
          <a:blip r:embed="rId3"/>
          <a:srcRect/>
          <a:stretch>
            <a:fillRect/>
          </a:stretch>
        </p:blipFill>
        <p:spPr bwMode="auto">
          <a:xfrm>
            <a:off x="4711700" y="2133600"/>
            <a:ext cx="4206875" cy="3454400"/>
          </a:xfrm>
          <a:prstGeom prst="rect">
            <a:avLst/>
          </a:prstGeom>
          <a:noFill/>
          <a:ln w="9525">
            <a:noFill/>
            <a:miter lim="800000"/>
            <a:headEnd/>
            <a:tailEnd/>
          </a:ln>
        </p:spPr>
      </p:pic>
      <p:sp>
        <p:nvSpPr>
          <p:cNvPr id="6" name="Rectangle 4"/>
          <p:cNvSpPr>
            <a:spLocks noChangeArrowheads="1"/>
          </p:cNvSpPr>
          <p:nvPr/>
        </p:nvSpPr>
        <p:spPr bwMode="auto">
          <a:xfrm>
            <a:off x="4643438" y="5661025"/>
            <a:ext cx="4572000" cy="677863"/>
          </a:xfrm>
          <a:prstGeom prst="rect">
            <a:avLst/>
          </a:prstGeom>
          <a:noFill/>
          <a:ln>
            <a:noFill/>
          </a:ln>
          <a:extLst/>
        </p:spPr>
        <p:txBody>
          <a:bodyPr>
            <a:spAutoFit/>
          </a:bodyPr>
          <a:lstStyle/>
          <a:p>
            <a:pPr>
              <a:defRPr/>
            </a:pPr>
            <a:endParaRPr lang="fr-FR" dirty="0">
              <a:solidFill>
                <a:schemeClr val="bg1"/>
              </a:solidFill>
            </a:endParaRPr>
          </a:p>
          <a:p>
            <a:pPr>
              <a:defRPr/>
            </a:pPr>
            <a:r>
              <a:rPr lang="fr-FR" sz="1400" dirty="0">
                <a:solidFill>
                  <a:srgbClr val="FFFF00"/>
                </a:solidFill>
                <a:latin typeface="+mj-lt"/>
              </a:rPr>
              <a:t>Brenner DJ, et al. N </a:t>
            </a:r>
            <a:r>
              <a:rPr lang="fr-FR" sz="1400" dirty="0" err="1">
                <a:solidFill>
                  <a:srgbClr val="FFFF00"/>
                </a:solidFill>
                <a:latin typeface="+mj-lt"/>
              </a:rPr>
              <a:t>Engl</a:t>
            </a:r>
            <a:r>
              <a:rPr lang="fr-FR" sz="1400" dirty="0">
                <a:solidFill>
                  <a:srgbClr val="FFFF00"/>
                </a:solidFill>
                <a:latin typeface="+mj-lt"/>
              </a:rPr>
              <a:t> J Med 2007;357:2277-84.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57150">
            <a:solidFill>
              <a:schemeClr val="bg2">
                <a:lumMod val="75000"/>
              </a:schemeClr>
            </a:solidFill>
          </a:ln>
        </p:spPr>
        <p:txBody>
          <a:bodyPr vert="horz" lIns="91440" tIns="45720" rIns="91440" bIns="45720" rtlCol="0" anchor="ctr">
            <a:normAutofit/>
          </a:bodyPr>
          <a:lstStyle/>
          <a:p>
            <a:r>
              <a:rPr lang="fr-FR" dirty="0"/>
              <a:t>Patient </a:t>
            </a:r>
            <a:r>
              <a:rPr lang="fr-FR" dirty="0" err="1"/>
              <a:t>Preparation</a:t>
            </a:r>
            <a:r>
              <a:rPr lang="fr-FR" dirty="0"/>
              <a:t>-General</a:t>
            </a:r>
          </a:p>
        </p:txBody>
      </p:sp>
      <p:sp>
        <p:nvSpPr>
          <p:cNvPr id="3" name="Espace réservé du contenu 2"/>
          <p:cNvSpPr>
            <a:spLocks noGrp="1"/>
          </p:cNvSpPr>
          <p:nvPr>
            <p:ph idx="1"/>
          </p:nvPr>
        </p:nvSpPr>
        <p:spPr>
          <a:xfrm>
            <a:off x="457200" y="2276872"/>
            <a:ext cx="8229600" cy="3849291"/>
          </a:xfrm>
        </p:spPr>
        <p:txBody>
          <a:bodyPr>
            <a:normAutofit fontScale="92500" lnSpcReduction="10000"/>
          </a:bodyPr>
          <a:lstStyle/>
          <a:p>
            <a:r>
              <a:rPr lang="fr-FR" dirty="0" err="1" smtClean="0"/>
              <a:t>Little</a:t>
            </a:r>
            <a:r>
              <a:rPr lang="fr-FR" dirty="0" smtClean="0"/>
              <a:t>  </a:t>
            </a:r>
            <a:r>
              <a:rPr lang="fr-FR" dirty="0" err="1" smtClean="0"/>
              <a:t>evidence</a:t>
            </a:r>
            <a:r>
              <a:rPr lang="fr-FR" dirty="0" smtClean="0"/>
              <a:t> on optimal patient </a:t>
            </a:r>
            <a:r>
              <a:rPr lang="fr-FR" dirty="0" err="1" smtClean="0"/>
              <a:t>preparation</a:t>
            </a:r>
            <a:r>
              <a:rPr lang="fr-FR" dirty="0" smtClean="0"/>
              <a:t>- recommandations </a:t>
            </a:r>
            <a:r>
              <a:rPr lang="fr-FR" dirty="0" err="1" smtClean="0"/>
              <a:t>based</a:t>
            </a:r>
            <a:r>
              <a:rPr lang="fr-FR" dirty="0" smtClean="0"/>
              <a:t> on expert opinion</a:t>
            </a:r>
          </a:p>
          <a:p>
            <a:r>
              <a:rPr lang="fr-FR" dirty="0" smtClean="0"/>
              <a:t>Routine </a:t>
            </a:r>
            <a:r>
              <a:rPr lang="fr-FR" dirty="0" err="1" smtClean="0"/>
              <a:t>medications</a:t>
            </a:r>
            <a:r>
              <a:rPr lang="fr-FR" dirty="0" smtClean="0"/>
              <a:t> </a:t>
            </a:r>
            <a:r>
              <a:rPr lang="fr-FR" dirty="0" err="1" smtClean="0"/>
              <a:t>should</a:t>
            </a:r>
            <a:r>
              <a:rPr lang="fr-FR" dirty="0" smtClean="0"/>
              <a:t> not </a:t>
            </a:r>
            <a:r>
              <a:rPr lang="fr-FR" dirty="0" err="1" smtClean="0"/>
              <a:t>be</a:t>
            </a:r>
            <a:r>
              <a:rPr lang="fr-FR" dirty="0" smtClean="0"/>
              <a:t> </a:t>
            </a:r>
            <a:r>
              <a:rPr lang="fr-FR" dirty="0" err="1" smtClean="0"/>
              <a:t>stopped</a:t>
            </a:r>
            <a:endParaRPr lang="fr-FR" dirty="0" smtClean="0"/>
          </a:p>
          <a:p>
            <a:r>
              <a:rPr lang="fr-FR" dirty="0" smtClean="0"/>
              <a:t>Patients </a:t>
            </a:r>
            <a:r>
              <a:rPr lang="fr-FR" dirty="0" err="1" smtClean="0"/>
              <a:t>should</a:t>
            </a:r>
            <a:r>
              <a:rPr lang="fr-FR" dirty="0" smtClean="0"/>
              <a:t> not </a:t>
            </a:r>
            <a:r>
              <a:rPr lang="fr-FR" dirty="0" err="1" smtClean="0"/>
              <a:t>eat</a:t>
            </a:r>
            <a:r>
              <a:rPr lang="fr-FR" dirty="0" smtClean="0"/>
              <a:t> </a:t>
            </a:r>
            <a:r>
              <a:rPr lang="fr-FR" dirty="0" err="1" smtClean="0"/>
              <a:t>any</a:t>
            </a:r>
            <a:r>
              <a:rPr lang="fr-FR" dirty="0" smtClean="0"/>
              <a:t> </a:t>
            </a:r>
            <a:r>
              <a:rPr lang="fr-FR" dirty="0" err="1" smtClean="0"/>
              <a:t>solid</a:t>
            </a:r>
            <a:r>
              <a:rPr lang="fr-FR" dirty="0" smtClean="0"/>
              <a:t> </a:t>
            </a:r>
            <a:r>
              <a:rPr lang="fr-FR" dirty="0" err="1" smtClean="0"/>
              <a:t>food</a:t>
            </a:r>
            <a:r>
              <a:rPr lang="fr-FR" dirty="0" smtClean="0"/>
              <a:t> for 4-6 </a:t>
            </a:r>
            <a:r>
              <a:rPr lang="fr-FR" dirty="0" err="1" smtClean="0"/>
              <a:t>hours</a:t>
            </a:r>
            <a:r>
              <a:rPr lang="fr-FR" dirty="0" smtClean="0"/>
              <a:t> </a:t>
            </a:r>
            <a:r>
              <a:rPr lang="fr-FR" dirty="0" err="1" smtClean="0"/>
              <a:t>nor</a:t>
            </a:r>
            <a:r>
              <a:rPr lang="fr-FR" dirty="0" smtClean="0"/>
              <a:t> drink </a:t>
            </a:r>
            <a:r>
              <a:rPr lang="fr-FR" dirty="0" err="1" smtClean="0"/>
              <a:t>any</a:t>
            </a:r>
            <a:r>
              <a:rPr lang="fr-FR" dirty="0" smtClean="0"/>
              <a:t> </a:t>
            </a:r>
            <a:r>
              <a:rPr lang="fr-FR" dirty="0" err="1" smtClean="0"/>
              <a:t>fluid</a:t>
            </a:r>
            <a:r>
              <a:rPr lang="fr-FR" dirty="0" smtClean="0"/>
              <a:t> </a:t>
            </a:r>
            <a:r>
              <a:rPr lang="fr-FR" dirty="0" err="1" smtClean="0"/>
              <a:t>apart</a:t>
            </a:r>
            <a:r>
              <a:rPr lang="fr-FR" dirty="0" smtClean="0"/>
              <a:t> </a:t>
            </a:r>
            <a:r>
              <a:rPr lang="fr-FR" dirty="0" err="1" smtClean="0"/>
              <a:t>from</a:t>
            </a:r>
            <a:r>
              <a:rPr lang="fr-FR" dirty="0" smtClean="0"/>
              <a:t> non </a:t>
            </a:r>
            <a:r>
              <a:rPr lang="fr-FR" dirty="0" err="1" smtClean="0"/>
              <a:t>sparkling</a:t>
            </a:r>
            <a:r>
              <a:rPr lang="fr-FR" dirty="0" smtClean="0"/>
              <a:t> water</a:t>
            </a:r>
          </a:p>
          <a:p>
            <a:r>
              <a:rPr lang="fr-FR" dirty="0" smtClean="0"/>
              <a:t>No laxative </a:t>
            </a:r>
            <a:r>
              <a:rPr lang="fr-FR" dirty="0" err="1" smtClean="0"/>
              <a:t>bowel</a:t>
            </a:r>
            <a:r>
              <a:rPr lang="fr-FR" dirty="0" smtClean="0"/>
              <a:t> </a:t>
            </a:r>
            <a:r>
              <a:rPr lang="fr-FR" dirty="0" err="1" smtClean="0"/>
              <a:t>prep</a:t>
            </a:r>
            <a:endParaRPr lang="fr-FR" dirty="0" smtClean="0"/>
          </a:p>
          <a:p>
            <a:r>
              <a:rPr lang="fr-FR" dirty="0" smtClean="0"/>
              <a:t>No rectal water </a:t>
            </a:r>
            <a:r>
              <a:rPr lang="fr-FR" dirty="0" err="1" smtClean="0"/>
              <a:t>enema</a:t>
            </a:r>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
        <p:nvSpPr>
          <p:cNvPr id="5" name="Accolade fermante 4"/>
          <p:cNvSpPr/>
          <p:nvPr/>
        </p:nvSpPr>
        <p:spPr>
          <a:xfrm>
            <a:off x="4572000" y="5143512"/>
            <a:ext cx="71438" cy="714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4643438" y="5214950"/>
            <a:ext cx="4552785" cy="923330"/>
          </a:xfrm>
          <a:prstGeom prst="rect">
            <a:avLst/>
          </a:prstGeom>
          <a:noFill/>
        </p:spPr>
        <p:txBody>
          <a:bodyPr wrap="none" rtlCol="0">
            <a:spAutoFit/>
          </a:bodyPr>
          <a:lstStyle/>
          <a:p>
            <a:r>
              <a:rPr lang="fr-FR" dirty="0" err="1" smtClean="0"/>
              <a:t>Although</a:t>
            </a:r>
            <a:r>
              <a:rPr lang="fr-FR" dirty="0" smtClean="0"/>
              <a:t> good </a:t>
            </a:r>
            <a:r>
              <a:rPr lang="fr-FR" dirty="0" err="1" smtClean="0"/>
              <a:t>evidence</a:t>
            </a:r>
            <a:r>
              <a:rPr lang="fr-FR" dirty="0" smtClean="0"/>
              <a:t> </a:t>
            </a:r>
            <a:r>
              <a:rPr lang="fr-FR" dirty="0" err="1" smtClean="0"/>
              <a:t>that</a:t>
            </a:r>
            <a:endParaRPr lang="fr-FR" dirty="0" smtClean="0"/>
          </a:p>
          <a:p>
            <a:r>
              <a:rPr lang="fr-FR" dirty="0" smtClean="0"/>
              <a:t> </a:t>
            </a:r>
            <a:r>
              <a:rPr lang="fr-FR" dirty="0" err="1" smtClean="0"/>
              <a:t>detection</a:t>
            </a:r>
            <a:r>
              <a:rPr lang="fr-FR" dirty="0" smtClean="0"/>
              <a:t> of </a:t>
            </a:r>
            <a:r>
              <a:rPr lang="fr-FR" dirty="0" err="1" smtClean="0"/>
              <a:t>colonic</a:t>
            </a:r>
            <a:r>
              <a:rPr lang="fr-FR" dirty="0" smtClean="0"/>
              <a:t> inflammation </a:t>
            </a:r>
            <a:r>
              <a:rPr lang="fr-FR" dirty="0" err="1" smtClean="0"/>
              <a:t>is</a:t>
            </a:r>
            <a:r>
              <a:rPr lang="fr-FR" dirty="0" smtClean="0"/>
              <a:t> </a:t>
            </a:r>
            <a:r>
              <a:rPr lang="fr-FR" dirty="0" err="1" smtClean="0"/>
              <a:t>improved</a:t>
            </a:r>
            <a:endParaRPr lang="fr-FR" dirty="0" smtClean="0"/>
          </a:p>
          <a:p>
            <a:r>
              <a:rPr lang="fr-FR" dirty="0" smtClean="0"/>
              <a:t>So </a:t>
            </a:r>
            <a:r>
              <a:rPr lang="fr-FR" dirty="0" err="1" smtClean="0"/>
              <a:t>unless</a:t>
            </a:r>
            <a:r>
              <a:rPr lang="fr-FR" dirty="0" smtClean="0"/>
              <a:t> </a:t>
            </a:r>
            <a:r>
              <a:rPr lang="fr-FR" dirty="0" err="1" smtClean="0"/>
              <a:t>dedicated</a:t>
            </a:r>
            <a:r>
              <a:rPr lang="fr-FR" dirty="0" smtClean="0"/>
              <a:t> exam </a:t>
            </a:r>
            <a:r>
              <a:rPr lang="fr-FR" dirty="0" err="1" smtClean="0"/>
              <a:t>needed</a:t>
            </a:r>
            <a:endParaRPr lang="fr-FR" dirty="0"/>
          </a:p>
        </p:txBody>
      </p:sp>
    </p:spTree>
    <p:extLst>
      <p:ext uri="{BB962C8B-B14F-4D97-AF65-F5344CB8AC3E}">
        <p14:creationId xmlns:p14="http://schemas.microsoft.com/office/powerpoint/2010/main" xmlns="" val="281667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685800" y="260350"/>
            <a:ext cx="7772400" cy="1143000"/>
          </a:xfrm>
          <a:ln w="57150">
            <a:solidFill>
              <a:schemeClr val="bg2">
                <a:lumMod val="75000"/>
              </a:schemeClr>
            </a:solidFill>
          </a:ln>
        </p:spPr>
        <p:txBody>
          <a:bodyPr vert="horz" lIns="91440" tIns="45720" rIns="91440" bIns="45720" rtlCol="0" anchor="ctr">
            <a:normAutofit/>
          </a:bodyPr>
          <a:lstStyle/>
          <a:p>
            <a:r>
              <a:rPr lang="fr-FR" sz="4000" dirty="0" err="1" smtClean="0"/>
              <a:t>Diagnostic accuracy of MR imaging</a:t>
            </a:r>
          </a:p>
        </p:txBody>
      </p:sp>
      <p:sp>
        <p:nvSpPr>
          <p:cNvPr id="29699" name="Espace réservé du contenu 2"/>
          <p:cNvSpPr>
            <a:spLocks noGrp="1"/>
          </p:cNvSpPr>
          <p:nvPr>
            <p:ph idx="1"/>
          </p:nvPr>
        </p:nvSpPr>
        <p:spPr>
          <a:xfrm>
            <a:off x="468313" y="1700213"/>
            <a:ext cx="8205787" cy="4681537"/>
          </a:xfrm>
        </p:spPr>
        <p:txBody>
          <a:bodyPr/>
          <a:lstStyle/>
          <a:p>
            <a:pPr>
              <a:defRPr/>
            </a:pPr>
            <a:r>
              <a:rPr lang="fr-FR" dirty="0" smtClean="0"/>
              <a:t>No </a:t>
            </a:r>
            <a:r>
              <a:rPr lang="fr-FR" dirty="0" err="1" smtClean="0"/>
              <a:t>significant</a:t>
            </a:r>
            <a:r>
              <a:rPr lang="fr-FR" dirty="0" smtClean="0"/>
              <a:t> </a:t>
            </a:r>
            <a:r>
              <a:rPr lang="fr-FR" dirty="0" err="1" smtClean="0"/>
              <a:t>differences</a:t>
            </a:r>
            <a:r>
              <a:rPr lang="fr-FR" dirty="0" smtClean="0"/>
              <a:t> for CD location, </a:t>
            </a:r>
            <a:r>
              <a:rPr lang="fr-FR" dirty="0" err="1" smtClean="0"/>
              <a:t>extent</a:t>
            </a:r>
            <a:endParaRPr lang="fr-FR" dirty="0" smtClean="0"/>
          </a:p>
          <a:p>
            <a:pPr>
              <a:defRPr/>
            </a:pPr>
            <a:r>
              <a:rPr lang="fr-FR" dirty="0" smtClean="0"/>
              <a:t>MR </a:t>
            </a:r>
          </a:p>
          <a:p>
            <a:pPr lvl="1">
              <a:defRPr/>
            </a:pPr>
            <a:r>
              <a:rPr lang="fr-FR" dirty="0" smtClean="0"/>
              <a:t>Se/</a:t>
            </a:r>
            <a:r>
              <a:rPr lang="fr-FR" dirty="0" err="1" smtClean="0"/>
              <a:t>Sp</a:t>
            </a:r>
            <a:r>
              <a:rPr lang="fr-FR" dirty="0" smtClean="0"/>
              <a:t> for </a:t>
            </a:r>
            <a:r>
              <a:rPr lang="fr-FR" dirty="0" err="1" smtClean="0"/>
              <a:t>diagnosis</a:t>
            </a:r>
            <a:r>
              <a:rPr lang="fr-FR" dirty="0" smtClean="0"/>
              <a:t> of CD 78 and 85 %</a:t>
            </a:r>
          </a:p>
          <a:p>
            <a:pPr lvl="1">
              <a:defRPr/>
            </a:pPr>
            <a:r>
              <a:rPr lang="fr-FR" dirty="0" smtClean="0"/>
              <a:t>Se/</a:t>
            </a:r>
            <a:r>
              <a:rPr lang="fr-FR" dirty="0" err="1" smtClean="0"/>
              <a:t>Sp</a:t>
            </a:r>
            <a:r>
              <a:rPr lang="fr-FR" dirty="0" smtClean="0"/>
              <a:t> for </a:t>
            </a:r>
            <a:r>
              <a:rPr lang="fr-FR" dirty="0" err="1" smtClean="0"/>
              <a:t>assessment</a:t>
            </a:r>
            <a:r>
              <a:rPr lang="fr-FR" dirty="0" smtClean="0"/>
              <a:t> of </a:t>
            </a:r>
            <a:r>
              <a:rPr lang="fr-FR" dirty="0" err="1" smtClean="0"/>
              <a:t>disease</a:t>
            </a:r>
            <a:r>
              <a:rPr lang="fr-FR" dirty="0" smtClean="0"/>
              <a:t> </a:t>
            </a:r>
            <a:r>
              <a:rPr lang="fr-FR" dirty="0" err="1" smtClean="0"/>
              <a:t>activity</a:t>
            </a:r>
            <a:r>
              <a:rPr lang="fr-FR" dirty="0" smtClean="0"/>
              <a:t> 80 and 82 %.</a:t>
            </a:r>
          </a:p>
          <a:p>
            <a:pPr marL="342900" lvl="1" indent="-342900">
              <a:buFontTx/>
              <a:buChar char="•"/>
              <a:defRPr/>
            </a:pPr>
            <a:r>
              <a:rPr lang="fr-FR" sz="2800" dirty="0"/>
              <a:t>In </a:t>
            </a:r>
            <a:r>
              <a:rPr lang="fr-FR" sz="2800" dirty="0" err="1"/>
              <a:t>elderly</a:t>
            </a:r>
            <a:r>
              <a:rPr lang="fr-FR" sz="2800" dirty="0"/>
              <a:t> patients and in emergency setting </a:t>
            </a:r>
            <a:r>
              <a:rPr lang="fr-FR" sz="2800" dirty="0" err="1"/>
              <a:t>prefer</a:t>
            </a:r>
            <a:r>
              <a:rPr lang="fr-FR" sz="2800" dirty="0"/>
              <a:t> </a:t>
            </a:r>
            <a:r>
              <a:rPr lang="fr-FR" sz="2800" dirty="0" smtClean="0"/>
              <a:t>CT (perforation)</a:t>
            </a:r>
            <a:endParaRPr lang="fr-FR" sz="2800" dirty="0"/>
          </a:p>
          <a:p>
            <a:pPr marL="0" indent="0">
              <a:buFontTx/>
              <a:buNone/>
              <a:defRPr/>
            </a:pPr>
            <a:endParaRPr lang="fr-FR" dirty="0" smtClean="0"/>
          </a:p>
        </p:txBody>
      </p:sp>
      <p:sp>
        <p:nvSpPr>
          <p:cNvPr id="20484" name="ZoneTexte 3"/>
          <p:cNvSpPr txBox="1">
            <a:spLocks noChangeArrowheads="1"/>
          </p:cNvSpPr>
          <p:nvPr/>
        </p:nvSpPr>
        <p:spPr bwMode="auto">
          <a:xfrm>
            <a:off x="179388" y="5516563"/>
            <a:ext cx="1997663" cy="923330"/>
          </a:xfrm>
          <a:prstGeom prst="rect">
            <a:avLst/>
          </a:prstGeom>
          <a:noFill/>
          <a:ln w="9525">
            <a:noFill/>
            <a:miter lim="800000"/>
            <a:headEnd/>
            <a:tailEnd/>
          </a:ln>
        </p:spPr>
        <p:txBody>
          <a:bodyPr wrap="none">
            <a:spAutoFit/>
          </a:bodyPr>
          <a:lstStyle/>
          <a:p>
            <a:r>
              <a:rPr lang="fr-FR" dirty="0" err="1">
                <a:solidFill>
                  <a:srgbClr val="FFFF00"/>
                </a:solidFill>
                <a:latin typeface="Calibri" pitchFamily="34" charset="0"/>
              </a:rPr>
              <a:t>Fiorino</a:t>
            </a:r>
            <a:r>
              <a:rPr lang="fr-FR" dirty="0">
                <a:solidFill>
                  <a:srgbClr val="FFFF00"/>
                </a:solidFill>
                <a:latin typeface="Calibri" pitchFamily="34" charset="0"/>
              </a:rPr>
              <a:t> G. IBD 2011</a:t>
            </a:r>
          </a:p>
          <a:p>
            <a:r>
              <a:rPr lang="fr-FR" dirty="0">
                <a:solidFill>
                  <a:srgbClr val="FFFF00"/>
                </a:solidFill>
                <a:latin typeface="Calibri" pitchFamily="34" charset="0"/>
              </a:rPr>
              <a:t>Panes G APT 2011</a:t>
            </a:r>
          </a:p>
          <a:p>
            <a:r>
              <a:rPr lang="fr-FR" dirty="0" err="1">
                <a:solidFill>
                  <a:srgbClr val="FFFF00"/>
                </a:solidFill>
                <a:latin typeface="Calibri" pitchFamily="34" charset="0"/>
              </a:rPr>
              <a:t>Rimola</a:t>
            </a:r>
            <a:r>
              <a:rPr lang="fr-FR" dirty="0">
                <a:solidFill>
                  <a:srgbClr val="FFFF00"/>
                </a:solidFill>
                <a:latin typeface="Calibri" pitchFamily="34" charset="0"/>
              </a:rPr>
              <a:t> J IBD 2011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F:\images crohn\kinet 3.jpg"/>
          <p:cNvPicPr>
            <a:picLocks noChangeAspect="1" noChangeArrowheads="1"/>
          </p:cNvPicPr>
          <p:nvPr/>
        </p:nvPicPr>
        <p:blipFill>
          <a:blip r:embed="rId3"/>
          <a:srcRect l="8333" t="10938" r="10417"/>
          <a:stretch>
            <a:fillRect/>
          </a:stretch>
        </p:blipFill>
        <p:spPr bwMode="auto">
          <a:xfrm>
            <a:off x="1284288" y="2420938"/>
            <a:ext cx="2955925" cy="4321175"/>
          </a:xfrm>
          <a:prstGeom prst="rect">
            <a:avLst/>
          </a:prstGeom>
          <a:noFill/>
          <a:ln w="9525">
            <a:noFill/>
            <a:miter lim="800000"/>
            <a:headEnd/>
            <a:tailEnd/>
          </a:ln>
        </p:spPr>
      </p:pic>
      <p:pic>
        <p:nvPicPr>
          <p:cNvPr id="21507" name="Picture 9" descr="F:\images crohn\kinet.jpg"/>
          <p:cNvPicPr>
            <a:picLocks noChangeAspect="1" noChangeArrowheads="1"/>
          </p:cNvPicPr>
          <p:nvPr/>
        </p:nvPicPr>
        <p:blipFill>
          <a:blip r:embed="rId4"/>
          <a:srcRect l="11864" t="8475" r="13559"/>
          <a:stretch>
            <a:fillRect/>
          </a:stretch>
        </p:blipFill>
        <p:spPr bwMode="auto">
          <a:xfrm>
            <a:off x="5364163" y="2373313"/>
            <a:ext cx="2713037" cy="4440237"/>
          </a:xfrm>
          <a:prstGeom prst="rect">
            <a:avLst/>
          </a:prstGeom>
          <a:noFill/>
          <a:ln w="9525">
            <a:noFill/>
            <a:miter lim="800000"/>
            <a:headEnd/>
            <a:tailEnd/>
          </a:ln>
        </p:spPr>
      </p:pic>
      <p:sp>
        <p:nvSpPr>
          <p:cNvPr id="21508" name="Rectangle 3"/>
          <p:cNvSpPr txBox="1">
            <a:spLocks noChangeArrowheads="1"/>
          </p:cNvSpPr>
          <p:nvPr/>
        </p:nvSpPr>
        <p:spPr bwMode="auto">
          <a:xfrm>
            <a:off x="395288" y="404813"/>
            <a:ext cx="8424862" cy="1728787"/>
          </a:xfrm>
          <a:prstGeom prst="rect">
            <a:avLst/>
          </a:prstGeom>
          <a:noFill/>
          <a:ln w="9525">
            <a:noFill/>
            <a:miter lim="800000"/>
            <a:headEnd/>
            <a:tailEnd/>
          </a:ln>
        </p:spPr>
        <p:txBody>
          <a:bodyPr/>
          <a:lstStyle/>
          <a:p>
            <a:pPr marL="342900" indent="-342900" eaLnBrk="0" hangingPunct="0">
              <a:spcBef>
                <a:spcPct val="20000"/>
              </a:spcBef>
              <a:buClr>
                <a:srgbClr val="FF9933"/>
              </a:buClr>
              <a:buFontTx/>
              <a:buChar char="•"/>
            </a:pPr>
            <a:r>
              <a:rPr lang="fr-FR" dirty="0">
                <a:latin typeface="Calibri" pitchFamily="34" charset="0"/>
              </a:rPr>
              <a:t> </a:t>
            </a:r>
            <a:r>
              <a:rPr lang="fr-FR" dirty="0" err="1">
                <a:latin typeface="Calibri" pitchFamily="34" charset="0"/>
              </a:rPr>
              <a:t>Patchy</a:t>
            </a:r>
            <a:r>
              <a:rPr lang="fr-FR" dirty="0">
                <a:latin typeface="Calibri" pitchFamily="34" charset="0"/>
              </a:rPr>
              <a:t> inflammation/ </a:t>
            </a:r>
            <a:r>
              <a:rPr lang="fr-FR" dirty="0" err="1">
                <a:latin typeface="Calibri" pitchFamily="34" charset="0"/>
              </a:rPr>
              <a:t>Entire</a:t>
            </a:r>
            <a:r>
              <a:rPr lang="fr-FR" dirty="0">
                <a:latin typeface="Calibri" pitchFamily="34" charset="0"/>
              </a:rPr>
              <a:t> </a:t>
            </a:r>
            <a:r>
              <a:rPr lang="fr-FR" dirty="0" err="1">
                <a:latin typeface="Calibri" pitchFamily="34" charset="0"/>
              </a:rPr>
              <a:t>gastrointestinal</a:t>
            </a:r>
            <a:r>
              <a:rPr lang="fr-FR" dirty="0">
                <a:latin typeface="Calibri" pitchFamily="34" charset="0"/>
              </a:rPr>
              <a:t> tract</a:t>
            </a:r>
          </a:p>
          <a:p>
            <a:pPr marL="342900" indent="-342900" eaLnBrk="0" hangingPunct="0">
              <a:spcBef>
                <a:spcPct val="20000"/>
              </a:spcBef>
              <a:buClr>
                <a:srgbClr val="FF9933"/>
              </a:buClr>
              <a:buFontTx/>
              <a:buChar char="•"/>
            </a:pPr>
            <a:r>
              <a:rPr lang="fr-FR" dirty="0">
                <a:latin typeface="Calibri" pitchFamily="34" charset="0"/>
              </a:rPr>
              <a:t> All </a:t>
            </a:r>
            <a:r>
              <a:rPr lang="fr-FR" dirty="0" err="1">
                <a:latin typeface="Calibri" pitchFamily="34" charset="0"/>
              </a:rPr>
              <a:t>layers</a:t>
            </a:r>
            <a:r>
              <a:rPr lang="fr-FR" dirty="0">
                <a:latin typeface="Calibri" pitchFamily="34" charset="0"/>
              </a:rPr>
              <a:t> of GI </a:t>
            </a:r>
            <a:r>
              <a:rPr lang="fr-FR" dirty="0" err="1">
                <a:latin typeface="Calibri" pitchFamily="34" charset="0"/>
              </a:rPr>
              <a:t>wall</a:t>
            </a:r>
            <a:r>
              <a:rPr lang="fr-FR" dirty="0">
                <a:latin typeface="Calibri" pitchFamily="34" charset="0"/>
              </a:rPr>
              <a:t> </a:t>
            </a:r>
          </a:p>
          <a:p>
            <a:pPr marL="342900" indent="-342900" eaLnBrk="0" hangingPunct="0">
              <a:spcBef>
                <a:spcPct val="20000"/>
              </a:spcBef>
              <a:buClr>
                <a:srgbClr val="FF9933"/>
              </a:buClr>
              <a:buFontTx/>
              <a:buChar char="•"/>
            </a:pPr>
            <a:r>
              <a:rPr lang="fr-FR" dirty="0">
                <a:latin typeface="Calibri" pitchFamily="34" charset="0"/>
              </a:rPr>
              <a:t> Extra-intestinal manifestations</a:t>
            </a:r>
          </a:p>
          <a:p>
            <a:pPr marL="342900" indent="-342900" eaLnBrk="0" hangingPunct="0">
              <a:spcBef>
                <a:spcPct val="20000"/>
              </a:spcBef>
              <a:buClr>
                <a:srgbClr val="FF9933"/>
              </a:buClr>
              <a:buFontTx/>
              <a:buChar char="•"/>
            </a:pPr>
            <a:r>
              <a:rPr lang="fr-FR" dirty="0">
                <a:latin typeface="Calibri" pitchFamily="34" charset="0"/>
              </a:rPr>
              <a:t> </a:t>
            </a:r>
            <a:r>
              <a:rPr lang="fr-FR" dirty="0" err="1">
                <a:latin typeface="Calibri" pitchFamily="34" charset="0"/>
              </a:rPr>
              <a:t>Risk</a:t>
            </a:r>
            <a:r>
              <a:rPr lang="fr-FR" dirty="0">
                <a:latin typeface="Calibri" pitchFamily="34" charset="0"/>
              </a:rPr>
              <a:t> of cancer</a:t>
            </a:r>
          </a:p>
          <a:p>
            <a:pPr marL="342900" indent="-342900" eaLnBrk="0" hangingPunct="0">
              <a:spcBef>
                <a:spcPct val="20000"/>
              </a:spcBef>
              <a:buClr>
                <a:srgbClr val="FF9933"/>
              </a:buClr>
            </a:pPr>
            <a:endParaRPr lang="fr-FR"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5599113"/>
            <a:ext cx="7772400" cy="1143000"/>
          </a:xfrm>
          <a:ln>
            <a:solidFill>
              <a:schemeClr val="bg1"/>
            </a:solidFill>
          </a:ln>
        </p:spPr>
        <p:txBody>
          <a:bodyPr/>
          <a:lstStyle/>
          <a:p>
            <a:r>
              <a:rPr lang="fr-FR" sz="2000" dirty="0" err="1" smtClean="0"/>
              <a:t>Discrepancy</a:t>
            </a:r>
            <a:r>
              <a:rPr lang="fr-FR" sz="2000" dirty="0" smtClean="0"/>
              <a:t> </a:t>
            </a:r>
            <a:r>
              <a:rPr lang="fr-FR" sz="2000" dirty="0" err="1" smtClean="0"/>
              <a:t>between</a:t>
            </a:r>
            <a:r>
              <a:rPr lang="fr-FR" sz="2000" dirty="0" smtClean="0"/>
              <a:t> </a:t>
            </a:r>
            <a:r>
              <a:rPr lang="fr-FR" sz="2000" dirty="0" err="1" smtClean="0"/>
              <a:t>clinical</a:t>
            </a:r>
            <a:r>
              <a:rPr lang="fr-FR" sz="2000" dirty="0" smtClean="0"/>
              <a:t> </a:t>
            </a:r>
            <a:r>
              <a:rPr lang="fr-FR" sz="2000" dirty="0" err="1" smtClean="0"/>
              <a:t>activity</a:t>
            </a:r>
            <a:r>
              <a:rPr lang="fr-FR" sz="2000" dirty="0" smtClean="0"/>
              <a:t> and damage progression =&gt; </a:t>
            </a:r>
            <a:r>
              <a:rPr lang="fr-FR" sz="2000" dirty="0" err="1" smtClean="0"/>
              <a:t>Role</a:t>
            </a:r>
            <a:r>
              <a:rPr lang="fr-FR" sz="2000" dirty="0" smtClean="0"/>
              <a:t> of </a:t>
            </a:r>
            <a:r>
              <a:rPr lang="fr-FR" sz="2000" dirty="0" err="1" smtClean="0"/>
              <a:t>imaging</a:t>
            </a:r>
            <a:r>
              <a:rPr lang="fr-FR" sz="2000" dirty="0" smtClean="0"/>
              <a:t>. </a:t>
            </a:r>
            <a:r>
              <a:rPr lang="fr-FR" sz="2000" dirty="0" err="1" smtClean="0"/>
              <a:t>Almost</a:t>
            </a:r>
            <a:r>
              <a:rPr lang="fr-FR" sz="2000" dirty="0" smtClean="0"/>
              <a:t> 1 p/2 </a:t>
            </a:r>
            <a:r>
              <a:rPr lang="fr-FR" sz="2000" dirty="0" err="1" smtClean="0"/>
              <a:t>need</a:t>
            </a:r>
            <a:r>
              <a:rPr lang="fr-FR" sz="2000" dirty="0" smtClean="0"/>
              <a:t> to </a:t>
            </a:r>
            <a:r>
              <a:rPr lang="fr-FR" sz="2000" dirty="0" err="1" smtClean="0"/>
              <a:t>be</a:t>
            </a:r>
            <a:r>
              <a:rPr lang="fr-FR" sz="2000" dirty="0" smtClean="0"/>
              <a:t> </a:t>
            </a:r>
            <a:r>
              <a:rPr lang="fr-FR" sz="2000" dirty="0" err="1" smtClean="0"/>
              <a:t>operated</a:t>
            </a:r>
            <a:r>
              <a:rPr lang="fr-FR" sz="2000" dirty="0" smtClean="0"/>
              <a:t> 10 </a:t>
            </a:r>
            <a:r>
              <a:rPr lang="fr-FR" sz="2000" dirty="0" err="1" smtClean="0"/>
              <a:t>years</a:t>
            </a:r>
            <a:r>
              <a:rPr lang="fr-FR" sz="2000" dirty="0" smtClean="0"/>
              <a:t> </a:t>
            </a:r>
            <a:r>
              <a:rPr lang="fr-FR" sz="2000" dirty="0" err="1" smtClean="0"/>
              <a:t>after</a:t>
            </a:r>
            <a:r>
              <a:rPr lang="fr-FR" sz="2000" dirty="0" smtClean="0"/>
              <a:t> </a:t>
            </a:r>
            <a:r>
              <a:rPr lang="fr-FR" sz="2000" dirty="0" err="1" smtClean="0"/>
              <a:t>diagnosis</a:t>
            </a:r>
            <a:endParaRPr lang="fr-FR" sz="2000" dirty="0" smtClean="0"/>
          </a:p>
        </p:txBody>
      </p:sp>
      <p:pic>
        <p:nvPicPr>
          <p:cNvPr id="22531" name="Picture 3"/>
          <p:cNvPicPr>
            <a:picLocks noChangeAspect="1" noChangeArrowheads="1"/>
          </p:cNvPicPr>
          <p:nvPr/>
        </p:nvPicPr>
        <p:blipFill>
          <a:blip r:embed="rId3"/>
          <a:srcRect l="4001" t="37526" r="49493" b="7343"/>
          <a:stretch>
            <a:fillRect/>
          </a:stretch>
        </p:blipFill>
        <p:spPr bwMode="auto">
          <a:xfrm>
            <a:off x="1476375" y="549275"/>
            <a:ext cx="5903913" cy="4778375"/>
          </a:xfrm>
          <a:prstGeom prst="rect">
            <a:avLst/>
          </a:prstGeom>
          <a:noFill/>
          <a:ln w="9525">
            <a:noFill/>
            <a:miter lim="800000"/>
            <a:headEnd/>
            <a:tailEnd/>
          </a:ln>
        </p:spPr>
      </p:pic>
      <p:sp>
        <p:nvSpPr>
          <p:cNvPr id="22532" name="Text Box 4"/>
          <p:cNvSpPr txBox="1">
            <a:spLocks noChangeArrowheads="1"/>
          </p:cNvSpPr>
          <p:nvPr/>
        </p:nvSpPr>
        <p:spPr bwMode="auto">
          <a:xfrm>
            <a:off x="34925" y="6478588"/>
            <a:ext cx="3195747" cy="276999"/>
          </a:xfrm>
          <a:prstGeom prst="rect">
            <a:avLst/>
          </a:prstGeom>
          <a:noFill/>
          <a:ln w="9525">
            <a:noFill/>
            <a:miter lim="800000"/>
            <a:headEnd/>
            <a:tailEnd/>
          </a:ln>
        </p:spPr>
        <p:txBody>
          <a:bodyPr wrap="none">
            <a:spAutoFit/>
          </a:bodyPr>
          <a:lstStyle/>
          <a:p>
            <a:r>
              <a:rPr lang="fr-FR" sz="1200" dirty="0">
                <a:solidFill>
                  <a:srgbClr val="FFFF00"/>
                </a:solidFill>
                <a:latin typeface="Calibri" pitchFamily="34" charset="0"/>
              </a:rPr>
              <a:t>Pariente B et al. </a:t>
            </a:r>
            <a:r>
              <a:rPr lang="fr-FR" sz="1200" dirty="0" err="1">
                <a:solidFill>
                  <a:srgbClr val="FFFF00"/>
                </a:solidFill>
                <a:latin typeface="Calibri" pitchFamily="34" charset="0"/>
              </a:rPr>
              <a:t>Inflamatory</a:t>
            </a:r>
            <a:r>
              <a:rPr lang="fr-FR" sz="1200" dirty="0">
                <a:solidFill>
                  <a:srgbClr val="FFFF00"/>
                </a:solidFill>
                <a:latin typeface="Calibri" pitchFamily="34" charset="0"/>
              </a:rPr>
              <a:t> </a:t>
            </a:r>
            <a:r>
              <a:rPr lang="fr-FR" sz="1200" dirty="0" err="1">
                <a:solidFill>
                  <a:srgbClr val="FFFF00"/>
                </a:solidFill>
                <a:latin typeface="Calibri" pitchFamily="34" charset="0"/>
              </a:rPr>
              <a:t>bowel</a:t>
            </a:r>
            <a:r>
              <a:rPr lang="fr-FR" sz="1200" dirty="0">
                <a:solidFill>
                  <a:srgbClr val="FFFF00"/>
                </a:solidFill>
                <a:latin typeface="Calibri" pitchFamily="34" charset="0"/>
              </a:rPr>
              <a:t> </a:t>
            </a:r>
            <a:r>
              <a:rPr lang="fr-FR" sz="1200" dirty="0" err="1">
                <a:solidFill>
                  <a:srgbClr val="FFFF00"/>
                </a:solidFill>
                <a:latin typeface="Calibri" pitchFamily="34" charset="0"/>
              </a:rPr>
              <a:t>disease</a:t>
            </a:r>
            <a:r>
              <a:rPr lang="fr-FR" sz="1200" dirty="0">
                <a:solidFill>
                  <a:srgbClr val="FFFF00"/>
                </a:solidFill>
                <a:latin typeface="Calibri" pitchFamily="34" charset="0"/>
              </a:rPr>
              <a:t> 2011</a:t>
            </a:r>
          </a:p>
        </p:txBody>
      </p:sp>
      <p:sp>
        <p:nvSpPr>
          <p:cNvPr id="22533" name="Text Box 6"/>
          <p:cNvSpPr txBox="1">
            <a:spLocks noChangeArrowheads="1"/>
          </p:cNvSpPr>
          <p:nvPr/>
        </p:nvSpPr>
        <p:spPr bwMode="auto">
          <a:xfrm>
            <a:off x="592138" y="1865313"/>
            <a:ext cx="184150" cy="457200"/>
          </a:xfrm>
          <a:prstGeom prst="rect">
            <a:avLst/>
          </a:prstGeom>
          <a:noFill/>
          <a:ln w="9525">
            <a:noFill/>
            <a:miter lim="800000"/>
            <a:headEnd/>
            <a:tailEnd/>
          </a:ln>
        </p:spPr>
        <p:txBody>
          <a:bodyPr wrap="none">
            <a:spAutoFit/>
          </a:bodyPr>
          <a:lstStyle/>
          <a:p>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2413" y="115888"/>
            <a:ext cx="4787901" cy="1143000"/>
          </a:xfrm>
        </p:spPr>
        <p:txBody>
          <a:bodyPr/>
          <a:lstStyle/>
          <a:p>
            <a:r>
              <a:rPr lang="fr-FR" sz="3200" smtClean="0"/>
              <a:t>Long-Term disease course in CD</a:t>
            </a:r>
          </a:p>
        </p:txBody>
      </p:sp>
      <p:sp>
        <p:nvSpPr>
          <p:cNvPr id="23555" name="Rectangle 3"/>
          <p:cNvSpPr>
            <a:spLocks noGrp="1" noChangeArrowheads="1"/>
          </p:cNvSpPr>
          <p:nvPr>
            <p:ph type="body" idx="1"/>
          </p:nvPr>
        </p:nvSpPr>
        <p:spPr/>
        <p:txBody>
          <a:bodyPr/>
          <a:lstStyle/>
          <a:p>
            <a:endParaRPr lang="fr-FR" smtClean="0"/>
          </a:p>
        </p:txBody>
      </p:sp>
      <p:pic>
        <p:nvPicPr>
          <p:cNvPr id="23556" name="Picture 5"/>
          <p:cNvPicPr>
            <a:picLocks noChangeAspect="1" noChangeArrowheads="1"/>
          </p:cNvPicPr>
          <p:nvPr/>
        </p:nvPicPr>
        <p:blipFill>
          <a:blip r:embed="rId3"/>
          <a:srcRect l="58182" t="42508" r="20352" b="25313"/>
          <a:stretch>
            <a:fillRect/>
          </a:stretch>
        </p:blipFill>
        <p:spPr bwMode="auto">
          <a:xfrm>
            <a:off x="34925" y="1412875"/>
            <a:ext cx="4572000" cy="4679950"/>
          </a:xfrm>
          <a:prstGeom prst="rect">
            <a:avLst/>
          </a:prstGeom>
          <a:noFill/>
          <a:ln w="9525">
            <a:noFill/>
            <a:miter lim="800000"/>
            <a:headEnd/>
            <a:tailEnd/>
          </a:ln>
        </p:spPr>
      </p:pic>
      <p:sp>
        <p:nvSpPr>
          <p:cNvPr id="23557" name="Text Box 6"/>
          <p:cNvSpPr txBox="1">
            <a:spLocks noChangeArrowheads="1"/>
          </p:cNvSpPr>
          <p:nvPr/>
        </p:nvSpPr>
        <p:spPr bwMode="auto">
          <a:xfrm>
            <a:off x="5795963" y="6330950"/>
            <a:ext cx="3160712" cy="338138"/>
          </a:xfrm>
          <a:prstGeom prst="rect">
            <a:avLst/>
          </a:prstGeom>
          <a:noFill/>
          <a:ln w="9525">
            <a:noFill/>
            <a:miter lim="800000"/>
            <a:headEnd/>
            <a:tailEnd/>
          </a:ln>
        </p:spPr>
        <p:txBody>
          <a:bodyPr wrap="none">
            <a:spAutoFit/>
          </a:bodyPr>
          <a:lstStyle/>
          <a:p>
            <a:r>
              <a:rPr lang="fr-FR" sz="1600">
                <a:solidFill>
                  <a:srgbClr val="FFFF00"/>
                </a:solidFill>
                <a:latin typeface="Comic Sans MS" pitchFamily="66" charset="0"/>
              </a:rPr>
              <a:t>Louis E . Gut 2001; 49: 777-82.</a:t>
            </a:r>
          </a:p>
        </p:txBody>
      </p:sp>
      <p:sp>
        <p:nvSpPr>
          <p:cNvPr id="23558" name="Text Box 8"/>
          <p:cNvSpPr txBox="1">
            <a:spLocks noChangeArrowheads="1"/>
          </p:cNvSpPr>
          <p:nvPr/>
        </p:nvSpPr>
        <p:spPr bwMode="auto">
          <a:xfrm>
            <a:off x="-36513" y="6332538"/>
            <a:ext cx="4572001" cy="336550"/>
          </a:xfrm>
          <a:prstGeom prst="rect">
            <a:avLst/>
          </a:prstGeom>
          <a:noFill/>
          <a:ln w="9525">
            <a:noFill/>
            <a:miter lim="800000"/>
            <a:headEnd/>
            <a:tailEnd/>
          </a:ln>
        </p:spPr>
        <p:txBody>
          <a:bodyPr>
            <a:spAutoFit/>
          </a:bodyPr>
          <a:lstStyle/>
          <a:p>
            <a:r>
              <a:rPr lang="fr-FR" sz="1600" dirty="0">
                <a:latin typeface="Calibri" pitchFamily="34" charset="0"/>
              </a:rPr>
              <a:t>16 %  </a:t>
            </a:r>
            <a:r>
              <a:rPr lang="fr-FR" sz="1600" dirty="0" err="1">
                <a:latin typeface="Calibri" pitchFamily="34" charset="0"/>
              </a:rPr>
              <a:t>only</a:t>
            </a:r>
            <a:r>
              <a:rPr lang="fr-FR" sz="1600" dirty="0">
                <a:latin typeface="Calibri" pitchFamily="34" charset="0"/>
              </a:rPr>
              <a:t> </a:t>
            </a:r>
            <a:r>
              <a:rPr lang="fr-FR" sz="1600" dirty="0" err="1">
                <a:latin typeface="Calibri" pitchFamily="34" charset="0"/>
              </a:rPr>
              <a:t>will</a:t>
            </a:r>
            <a:r>
              <a:rPr lang="fr-FR" sz="1600" dirty="0">
                <a:latin typeface="Calibri" pitchFamily="34" charset="0"/>
              </a:rPr>
              <a:t> change location </a:t>
            </a:r>
            <a:r>
              <a:rPr lang="fr-FR" sz="1600" dirty="0" err="1">
                <a:latin typeface="Calibri" pitchFamily="34" charset="0"/>
              </a:rPr>
              <a:t>after</a:t>
            </a:r>
            <a:r>
              <a:rPr lang="fr-FR" sz="1600" dirty="0">
                <a:latin typeface="Calibri" pitchFamily="34" charset="0"/>
              </a:rPr>
              <a:t> 10 </a:t>
            </a:r>
            <a:r>
              <a:rPr lang="fr-FR" sz="1600" dirty="0" err="1">
                <a:latin typeface="Calibri" pitchFamily="34" charset="0"/>
              </a:rPr>
              <a:t>years</a:t>
            </a:r>
            <a:r>
              <a:rPr lang="fr-FR" sz="1600" dirty="0">
                <a:latin typeface="Calibri" pitchFamily="34" charset="0"/>
              </a:rPr>
              <a:t> </a:t>
            </a:r>
          </a:p>
        </p:txBody>
      </p:sp>
      <p:pic>
        <p:nvPicPr>
          <p:cNvPr id="23559" name="Picture 4"/>
          <p:cNvPicPr>
            <a:picLocks noChangeAspect="1" noChangeArrowheads="1"/>
          </p:cNvPicPr>
          <p:nvPr/>
        </p:nvPicPr>
        <p:blipFill>
          <a:blip r:embed="rId3"/>
          <a:srcRect l="36714" t="42508" r="43352" b="26056"/>
          <a:stretch>
            <a:fillRect/>
          </a:stretch>
        </p:blipFill>
        <p:spPr bwMode="auto">
          <a:xfrm>
            <a:off x="4762500" y="1412875"/>
            <a:ext cx="4346575" cy="4681538"/>
          </a:xfrm>
          <a:prstGeom prst="rect">
            <a:avLst/>
          </a:prstGeom>
          <a:noFill/>
          <a:ln w="9525">
            <a:noFill/>
            <a:miter lim="800000"/>
            <a:headEnd/>
            <a:tailEnd/>
          </a:ln>
        </p:spPr>
      </p:pic>
      <p:sp>
        <p:nvSpPr>
          <p:cNvPr id="2" name="Rectangle 1"/>
          <p:cNvSpPr/>
          <p:nvPr/>
        </p:nvSpPr>
        <p:spPr>
          <a:xfrm>
            <a:off x="4679950" y="-26988"/>
            <a:ext cx="4572000" cy="1322388"/>
          </a:xfrm>
          <a:prstGeom prst="rect">
            <a:avLst/>
          </a:prstGeom>
        </p:spPr>
        <p:txBody>
          <a:bodyPr>
            <a:spAutoFit/>
          </a:bodyPr>
          <a:lstStyle/>
          <a:p>
            <a:pPr>
              <a:defRPr/>
            </a:pPr>
            <a:r>
              <a:rPr lang="fr-FR" sz="2000" dirty="0">
                <a:latin typeface="+mj-lt"/>
              </a:rPr>
              <a:t>Vienna Classification</a:t>
            </a:r>
          </a:p>
          <a:p>
            <a:pPr lvl="1">
              <a:defRPr/>
            </a:pPr>
            <a:r>
              <a:rPr lang="fr-FR" sz="2000" dirty="0">
                <a:latin typeface="+mj-lt"/>
              </a:rPr>
              <a:t>B1: </a:t>
            </a:r>
            <a:r>
              <a:rPr lang="fr-FR" sz="2000" dirty="0" err="1">
                <a:latin typeface="+mj-lt"/>
              </a:rPr>
              <a:t>Purely</a:t>
            </a:r>
            <a:r>
              <a:rPr lang="fr-FR" sz="2000" dirty="0">
                <a:latin typeface="+mj-lt"/>
              </a:rPr>
              <a:t> </a:t>
            </a:r>
            <a:r>
              <a:rPr lang="fr-FR" sz="2000" dirty="0" err="1">
                <a:latin typeface="+mj-lt"/>
              </a:rPr>
              <a:t>inflammatory</a:t>
            </a:r>
            <a:endParaRPr lang="fr-FR" sz="2000" dirty="0">
              <a:latin typeface="+mj-lt"/>
            </a:endParaRPr>
          </a:p>
          <a:p>
            <a:pPr lvl="1">
              <a:defRPr/>
            </a:pPr>
            <a:r>
              <a:rPr lang="fr-FR" sz="2000" dirty="0">
                <a:latin typeface="+mj-lt"/>
              </a:rPr>
              <a:t>B2: </a:t>
            </a:r>
            <a:r>
              <a:rPr lang="fr-FR" sz="2000" dirty="0" err="1">
                <a:latin typeface="+mj-lt"/>
              </a:rPr>
              <a:t>Fibrostenotic</a:t>
            </a:r>
            <a:endParaRPr lang="fr-FR" sz="2000" dirty="0">
              <a:latin typeface="+mj-lt"/>
            </a:endParaRPr>
          </a:p>
          <a:p>
            <a:pPr lvl="1">
              <a:defRPr/>
            </a:pPr>
            <a:r>
              <a:rPr lang="fr-FR" sz="2000" dirty="0">
                <a:latin typeface="+mj-lt"/>
              </a:rPr>
              <a:t>B3: </a:t>
            </a:r>
            <a:r>
              <a:rPr lang="fr-FR" sz="2000" dirty="0" err="1">
                <a:latin typeface="+mj-lt"/>
              </a:rPr>
              <a:t>Penetrating</a:t>
            </a:r>
            <a:endParaRPr lang="fr-FR" sz="2000" dirty="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79388" y="1700213"/>
            <a:ext cx="4433887" cy="4797425"/>
          </a:xfrm>
        </p:spPr>
        <p:txBody>
          <a:bodyPr/>
          <a:lstStyle/>
          <a:p>
            <a:r>
              <a:rPr lang="en-US" sz="2400" smtClean="0"/>
              <a:t>Time-consuming and cumbersome</a:t>
            </a:r>
          </a:p>
          <a:p>
            <a:r>
              <a:rPr lang="en-US" sz="2400" smtClean="0"/>
              <a:t>Patients with chronic but relatively inactive disease are often scored high</a:t>
            </a:r>
          </a:p>
          <a:p>
            <a:r>
              <a:rPr lang="en-US" sz="2400" smtClean="0"/>
              <a:t>Cannot provide information about specific disease sites in patients with multifocal disease of differing activity.</a:t>
            </a:r>
          </a:p>
          <a:p>
            <a:r>
              <a:rPr lang="fr-FR" sz="2400" smtClean="0"/>
              <a:t>100 patients reviewed =&gt;</a:t>
            </a:r>
          </a:p>
        </p:txBody>
      </p:sp>
      <p:pic>
        <p:nvPicPr>
          <p:cNvPr id="24579" name="Picture 4"/>
          <p:cNvPicPr>
            <a:picLocks noChangeAspect="1" noChangeArrowheads="1"/>
          </p:cNvPicPr>
          <p:nvPr/>
        </p:nvPicPr>
        <p:blipFill>
          <a:blip r:embed="rId3"/>
          <a:srcRect l="37729" t="32788" r="20869" b="21552"/>
          <a:stretch>
            <a:fillRect/>
          </a:stretch>
        </p:blipFill>
        <p:spPr bwMode="auto">
          <a:xfrm>
            <a:off x="4427538" y="2163763"/>
            <a:ext cx="4494212" cy="3384550"/>
          </a:xfrm>
          <a:prstGeom prst="rect">
            <a:avLst/>
          </a:prstGeom>
          <a:noFill/>
          <a:ln w="9525">
            <a:noFill/>
            <a:miter lim="800000"/>
            <a:headEnd/>
            <a:tailEnd/>
          </a:ln>
        </p:spPr>
      </p:pic>
      <p:sp>
        <p:nvSpPr>
          <p:cNvPr id="24580" name="Rectangle 2"/>
          <p:cNvSpPr>
            <a:spLocks noGrp="1" noChangeArrowheads="1"/>
          </p:cNvSpPr>
          <p:nvPr>
            <p:ph type="title"/>
          </p:nvPr>
        </p:nvSpPr>
        <p:spPr>
          <a:xfrm>
            <a:off x="611188" y="115888"/>
            <a:ext cx="8135937" cy="1143000"/>
          </a:xfrm>
          <a:ln w="57150">
            <a:solidFill>
              <a:schemeClr val="bg2">
                <a:lumMod val="75000"/>
              </a:schemeClr>
            </a:solidFill>
          </a:ln>
        </p:spPr>
        <p:txBody>
          <a:bodyPr vert="horz" lIns="91440" tIns="45720" rIns="91440" bIns="45720" rtlCol="0" anchor="ctr">
            <a:normAutofit/>
          </a:bodyPr>
          <a:lstStyle/>
          <a:p>
            <a:r>
              <a:rPr lang="fr-FR" sz="4000" dirty="0" err="1" smtClean="0"/>
              <a:t>Clinical assessment</a:t>
            </a:r>
          </a:p>
        </p:txBody>
      </p:sp>
      <p:sp>
        <p:nvSpPr>
          <p:cNvPr id="2" name="Ellipse 1"/>
          <p:cNvSpPr/>
          <p:nvPr/>
        </p:nvSpPr>
        <p:spPr>
          <a:xfrm>
            <a:off x="5437188" y="4581525"/>
            <a:ext cx="1511300"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Ellipse 5"/>
          <p:cNvSpPr/>
          <p:nvPr/>
        </p:nvSpPr>
        <p:spPr>
          <a:xfrm>
            <a:off x="5435600" y="4149725"/>
            <a:ext cx="1512888"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85800" y="260350"/>
            <a:ext cx="7772400" cy="1143000"/>
          </a:xfrm>
          <a:ln w="57150">
            <a:solidFill>
              <a:schemeClr val="bg2">
                <a:lumMod val="75000"/>
              </a:schemeClr>
            </a:solidFill>
          </a:ln>
        </p:spPr>
        <p:txBody>
          <a:bodyPr vert="horz" lIns="91440" tIns="45720" rIns="91440" bIns="45720" rtlCol="0" anchor="ctr">
            <a:normAutofit/>
          </a:bodyPr>
          <a:lstStyle/>
          <a:p>
            <a:r>
              <a:rPr lang="fr-FR" sz="4000" dirty="0" err="1" smtClean="0"/>
              <a:t>Role of Cross-sectional imaging</a:t>
            </a:r>
          </a:p>
        </p:txBody>
      </p:sp>
      <p:sp>
        <p:nvSpPr>
          <p:cNvPr id="22531" name="Rectangle 3"/>
          <p:cNvSpPr>
            <a:spLocks noGrp="1" noChangeArrowheads="1"/>
          </p:cNvSpPr>
          <p:nvPr>
            <p:ph type="body" idx="4294967295"/>
          </p:nvPr>
        </p:nvSpPr>
        <p:spPr>
          <a:xfrm>
            <a:off x="685800" y="1700213"/>
            <a:ext cx="8207375" cy="4752975"/>
          </a:xfrm>
        </p:spPr>
        <p:txBody>
          <a:bodyPr/>
          <a:lstStyle/>
          <a:p>
            <a:pPr>
              <a:lnSpc>
                <a:spcPct val="90000"/>
              </a:lnSpc>
              <a:defRPr/>
            </a:pPr>
            <a:r>
              <a:rPr lang="fr-FR" dirty="0"/>
              <a:t>Limitations of </a:t>
            </a:r>
            <a:r>
              <a:rPr lang="fr-FR" dirty="0" err="1"/>
              <a:t>ileocolonoscopy</a:t>
            </a:r>
            <a:endParaRPr lang="fr-FR" dirty="0"/>
          </a:p>
          <a:p>
            <a:pPr lvl="1">
              <a:lnSpc>
                <a:spcPct val="90000"/>
              </a:lnSpc>
              <a:defRPr/>
            </a:pPr>
            <a:r>
              <a:rPr lang="fr-FR" sz="2000" dirty="0" err="1" smtClean="0"/>
              <a:t>Sometimes</a:t>
            </a:r>
            <a:r>
              <a:rPr lang="fr-FR" sz="2000" dirty="0" smtClean="0"/>
              <a:t> </a:t>
            </a:r>
            <a:r>
              <a:rPr lang="fr-FR" sz="2000" dirty="0" err="1" smtClean="0"/>
              <a:t>incomplete</a:t>
            </a:r>
            <a:endParaRPr lang="fr-FR" sz="2000" dirty="0" smtClean="0"/>
          </a:p>
          <a:p>
            <a:pPr lvl="1">
              <a:lnSpc>
                <a:spcPct val="90000"/>
              </a:lnSpc>
              <a:defRPr/>
            </a:pPr>
            <a:r>
              <a:rPr lang="fr-FR" sz="2000" dirty="0" smtClean="0"/>
              <a:t>Limited in patients </a:t>
            </a:r>
            <a:r>
              <a:rPr lang="fr-FR" sz="2000" dirty="0" err="1" smtClean="0"/>
              <a:t>with</a:t>
            </a:r>
            <a:r>
              <a:rPr lang="fr-FR" sz="2000" dirty="0" smtClean="0"/>
              <a:t> </a:t>
            </a:r>
            <a:r>
              <a:rPr lang="fr-FR" sz="2000" dirty="0" err="1" smtClean="0"/>
              <a:t>upper</a:t>
            </a:r>
            <a:r>
              <a:rPr lang="fr-FR" sz="2000" dirty="0" smtClean="0"/>
              <a:t> </a:t>
            </a:r>
            <a:r>
              <a:rPr lang="fr-FR" sz="2000" dirty="0" err="1" smtClean="0"/>
              <a:t>lesions</a:t>
            </a:r>
            <a:r>
              <a:rPr lang="fr-FR" sz="2000" dirty="0" smtClean="0"/>
              <a:t> or </a:t>
            </a:r>
            <a:r>
              <a:rPr lang="fr-FR" sz="2000" dirty="0" err="1" smtClean="0"/>
              <a:t>fibrostricturing</a:t>
            </a:r>
            <a:r>
              <a:rPr lang="fr-FR" sz="2000" dirty="0" smtClean="0"/>
              <a:t> </a:t>
            </a:r>
            <a:r>
              <a:rPr lang="fr-FR" sz="2000" dirty="0" err="1" smtClean="0"/>
              <a:t>disease</a:t>
            </a:r>
            <a:endParaRPr lang="fr-FR" sz="2000" dirty="0" smtClean="0"/>
          </a:p>
          <a:p>
            <a:pPr marL="457200" lvl="1" indent="0">
              <a:lnSpc>
                <a:spcPct val="90000"/>
              </a:lnSpc>
              <a:buFont typeface="Wingdings" pitchFamily="2" charset="2"/>
              <a:buNone/>
              <a:defRPr/>
            </a:pPr>
            <a:endParaRPr lang="fr-FR" sz="2000" dirty="0" smtClean="0"/>
          </a:p>
          <a:p>
            <a:pPr>
              <a:lnSpc>
                <a:spcPct val="90000"/>
              </a:lnSpc>
              <a:defRPr/>
            </a:pPr>
            <a:r>
              <a:rPr lang="fr-FR" dirty="0" err="1" smtClean="0"/>
              <a:t>Additional</a:t>
            </a:r>
            <a:r>
              <a:rPr lang="fr-FR" dirty="0" smtClean="0"/>
              <a:t> information</a:t>
            </a:r>
            <a:endParaRPr lang="fr-FR" sz="2400" dirty="0" smtClean="0"/>
          </a:p>
          <a:p>
            <a:pPr lvl="1">
              <a:lnSpc>
                <a:spcPct val="90000"/>
              </a:lnSpc>
              <a:defRPr/>
            </a:pPr>
            <a:r>
              <a:rPr lang="fr-FR" sz="2000" dirty="0" smtClean="0"/>
              <a:t>Proximal </a:t>
            </a:r>
            <a:r>
              <a:rPr lang="fr-FR" sz="2000" dirty="0" err="1" smtClean="0"/>
              <a:t>ileal</a:t>
            </a:r>
            <a:r>
              <a:rPr lang="fr-FR" sz="2000" dirty="0" smtClean="0"/>
              <a:t> </a:t>
            </a:r>
            <a:r>
              <a:rPr lang="fr-FR" sz="2000" dirty="0" err="1" smtClean="0"/>
              <a:t>disease</a:t>
            </a:r>
            <a:r>
              <a:rPr lang="fr-FR" sz="2000" dirty="0" smtClean="0"/>
              <a:t> </a:t>
            </a:r>
            <a:r>
              <a:rPr lang="fr-FR" sz="2000" dirty="0" err="1" smtClean="0"/>
              <a:t>with</a:t>
            </a:r>
            <a:r>
              <a:rPr lang="fr-FR" sz="2000" dirty="0" smtClean="0"/>
              <a:t> </a:t>
            </a:r>
            <a:r>
              <a:rPr lang="fr-FR" sz="2000" dirty="0" err="1" smtClean="0"/>
              <a:t>skipping</a:t>
            </a:r>
            <a:r>
              <a:rPr lang="fr-FR" sz="2000" dirty="0" smtClean="0"/>
              <a:t> of terminal </a:t>
            </a:r>
            <a:r>
              <a:rPr lang="fr-FR" sz="2000" dirty="0" err="1" smtClean="0"/>
              <a:t>ileum</a:t>
            </a:r>
            <a:endParaRPr lang="fr-FR" sz="2000" dirty="0" smtClean="0"/>
          </a:p>
          <a:p>
            <a:pPr lvl="1">
              <a:lnSpc>
                <a:spcPct val="90000"/>
              </a:lnSpc>
              <a:defRPr/>
            </a:pPr>
            <a:r>
              <a:rPr lang="fr-FR" sz="2000" dirty="0" err="1" smtClean="0"/>
              <a:t>Penetrating</a:t>
            </a:r>
            <a:r>
              <a:rPr lang="fr-FR" sz="2000" dirty="0" smtClean="0"/>
              <a:t> </a:t>
            </a:r>
            <a:r>
              <a:rPr lang="fr-FR" sz="2000" dirty="0" err="1" smtClean="0"/>
              <a:t>disease</a:t>
            </a:r>
            <a:r>
              <a:rPr lang="fr-FR" sz="2000" dirty="0" smtClean="0"/>
              <a:t> </a:t>
            </a:r>
            <a:r>
              <a:rPr lang="fr-FR" sz="2000" dirty="0" err="1" smtClean="0"/>
              <a:t>with</a:t>
            </a:r>
            <a:r>
              <a:rPr lang="fr-FR" sz="2000" dirty="0" smtClean="0"/>
              <a:t> </a:t>
            </a:r>
            <a:r>
              <a:rPr lang="fr-FR" sz="2000" dirty="0" err="1" smtClean="0"/>
              <a:t>overlying</a:t>
            </a:r>
            <a:r>
              <a:rPr lang="fr-FR" sz="2000" dirty="0" smtClean="0"/>
              <a:t> normal </a:t>
            </a:r>
            <a:r>
              <a:rPr lang="fr-FR" sz="2000" dirty="0" err="1" smtClean="0"/>
              <a:t>mucosa</a:t>
            </a:r>
            <a:endParaRPr lang="fr-FR" sz="2000" dirty="0" smtClean="0"/>
          </a:p>
          <a:p>
            <a:pPr lvl="1">
              <a:lnSpc>
                <a:spcPct val="90000"/>
              </a:lnSpc>
              <a:defRPr/>
            </a:pPr>
            <a:r>
              <a:rPr lang="fr-FR" sz="2000" dirty="0" err="1" smtClean="0"/>
              <a:t>Beyond</a:t>
            </a:r>
            <a:r>
              <a:rPr lang="fr-FR" sz="2000" dirty="0" smtClean="0"/>
              <a:t> </a:t>
            </a:r>
            <a:r>
              <a:rPr lang="fr-FR" sz="2000" dirty="0" err="1" smtClean="0"/>
              <a:t>Stenosis</a:t>
            </a:r>
            <a:r>
              <a:rPr lang="fr-FR" sz="2000" dirty="0" smtClean="0"/>
              <a:t> and </a:t>
            </a:r>
            <a:r>
              <a:rPr lang="fr-FR" sz="2000" dirty="0" err="1" smtClean="0"/>
              <a:t>around</a:t>
            </a:r>
            <a:r>
              <a:rPr lang="fr-FR" sz="2000" dirty="0" smtClean="0"/>
              <a:t> the </a:t>
            </a:r>
            <a:r>
              <a:rPr lang="fr-FR" sz="2000" dirty="0" err="1" smtClean="0"/>
              <a:t>bowel</a:t>
            </a:r>
            <a:endParaRPr lang="fr-FR" sz="2000" dirty="0" smtClean="0"/>
          </a:p>
          <a:p>
            <a:pPr lvl="1">
              <a:lnSpc>
                <a:spcPct val="90000"/>
              </a:lnSpc>
              <a:defRPr/>
            </a:pPr>
            <a:r>
              <a:rPr lang="fr-FR" sz="2000" dirty="0" err="1" smtClean="0"/>
              <a:t>Extraintestinal</a:t>
            </a:r>
            <a:r>
              <a:rPr lang="fr-FR" sz="2000" dirty="0" smtClean="0"/>
              <a:t> manifestations: PSC, </a:t>
            </a:r>
            <a:r>
              <a:rPr lang="fr-FR" sz="2000" dirty="0" err="1" smtClean="0"/>
              <a:t>sacroileitis</a:t>
            </a:r>
            <a:r>
              <a:rPr lang="fr-FR" sz="2000" dirty="0" smtClean="0"/>
              <a:t> etc..</a:t>
            </a:r>
          </a:p>
          <a:p>
            <a:pPr marL="457200" lvl="1" indent="0">
              <a:lnSpc>
                <a:spcPct val="90000"/>
              </a:lnSpc>
              <a:buFont typeface="Wingdings" pitchFamily="2" charset="2"/>
              <a:buNone/>
              <a:defRPr/>
            </a:pPr>
            <a:endParaRPr lang="fr-FR" sz="2000" dirty="0" smtClean="0"/>
          </a:p>
          <a:p>
            <a:pPr>
              <a:lnSpc>
                <a:spcPct val="90000"/>
              </a:lnSpc>
              <a:buFontTx/>
              <a:buNone/>
              <a:defRPr/>
            </a:pPr>
            <a:r>
              <a:rPr lang="fr-FR" sz="2400" dirty="0" smtClean="0"/>
              <a:t>=&gt; Change in management in </a:t>
            </a:r>
            <a:r>
              <a:rPr lang="fr-FR" sz="2400" dirty="0" err="1" smtClean="0"/>
              <a:t>around</a:t>
            </a:r>
            <a:r>
              <a:rPr lang="fr-FR" sz="2400" dirty="0" smtClean="0"/>
              <a:t> 50 %</a:t>
            </a:r>
          </a:p>
        </p:txBody>
      </p:sp>
      <p:sp>
        <p:nvSpPr>
          <p:cNvPr id="25604" name="Text Box 4"/>
          <p:cNvSpPr txBox="1">
            <a:spLocks noChangeArrowheads="1"/>
          </p:cNvSpPr>
          <p:nvPr/>
        </p:nvSpPr>
        <p:spPr bwMode="auto">
          <a:xfrm>
            <a:off x="1244600" y="6364288"/>
            <a:ext cx="5943422" cy="307777"/>
          </a:xfrm>
          <a:prstGeom prst="rect">
            <a:avLst/>
          </a:prstGeom>
          <a:noFill/>
          <a:ln w="9525">
            <a:noFill/>
            <a:miter lim="800000"/>
            <a:headEnd/>
            <a:tailEnd/>
          </a:ln>
        </p:spPr>
        <p:txBody>
          <a:bodyPr wrap="none">
            <a:spAutoFit/>
          </a:bodyPr>
          <a:lstStyle/>
          <a:p>
            <a:r>
              <a:rPr lang="fr-FR" sz="1400" dirty="0" err="1">
                <a:solidFill>
                  <a:srgbClr val="FFFF00"/>
                </a:solidFill>
                <a:latin typeface="Calibri" pitchFamily="34" charset="0"/>
              </a:rPr>
              <a:t>Siddiki</a:t>
            </a:r>
            <a:r>
              <a:rPr lang="fr-FR" sz="1400" dirty="0">
                <a:solidFill>
                  <a:srgbClr val="FFFF00"/>
                </a:solidFill>
                <a:latin typeface="Calibri" pitchFamily="34" charset="0"/>
              </a:rPr>
              <a:t> HA et al. AJR 2009, </a:t>
            </a:r>
            <a:r>
              <a:rPr lang="fr-FR" sz="1400" dirty="0" err="1">
                <a:solidFill>
                  <a:srgbClr val="FFFF00"/>
                </a:solidFill>
                <a:latin typeface="Calibri" pitchFamily="34" charset="0"/>
              </a:rPr>
              <a:t>Bruining</a:t>
            </a:r>
            <a:r>
              <a:rPr lang="fr-FR" sz="1400" dirty="0">
                <a:solidFill>
                  <a:srgbClr val="FFFF00"/>
                </a:solidFill>
                <a:latin typeface="Calibri" pitchFamily="34" charset="0"/>
              </a:rPr>
              <a:t> DH et al. IBD 2008, Higgins P et al. IBD 2007</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68313" y="341313"/>
            <a:ext cx="7772400" cy="1143000"/>
          </a:xfrm>
          <a:ln w="57150">
            <a:solidFill>
              <a:schemeClr val="bg2">
                <a:lumMod val="75000"/>
              </a:schemeClr>
            </a:solidFill>
          </a:ln>
        </p:spPr>
        <p:txBody>
          <a:bodyPr vert="horz" lIns="91440" tIns="45720" rIns="91440" bIns="45720" rtlCol="0" anchor="ctr">
            <a:normAutofit/>
          </a:bodyPr>
          <a:lstStyle/>
          <a:p>
            <a:r>
              <a:rPr lang="fr-FR" sz="4000" dirty="0" smtClean="0"/>
              <a:t>Goals of Imaging</a:t>
            </a:r>
          </a:p>
        </p:txBody>
      </p:sp>
      <p:sp>
        <p:nvSpPr>
          <p:cNvPr id="26627" name="Rectangle 3"/>
          <p:cNvSpPr>
            <a:spLocks noGrp="1" noChangeArrowheads="1"/>
          </p:cNvSpPr>
          <p:nvPr>
            <p:ph type="body" idx="4294967295"/>
          </p:nvPr>
        </p:nvSpPr>
        <p:spPr>
          <a:xfrm>
            <a:off x="144463" y="1643050"/>
            <a:ext cx="8891587" cy="4248150"/>
          </a:xfrm>
        </p:spPr>
        <p:txBody>
          <a:bodyPr/>
          <a:lstStyle/>
          <a:p>
            <a:r>
              <a:rPr lang="fr-FR" sz="2400" dirty="0" err="1" smtClean="0"/>
              <a:t>Detect</a:t>
            </a:r>
            <a:r>
              <a:rPr lang="fr-FR" sz="2400" dirty="0" smtClean="0"/>
              <a:t> </a:t>
            </a:r>
            <a:r>
              <a:rPr lang="fr-FR" sz="2400" dirty="0" err="1" smtClean="0"/>
              <a:t>disease</a:t>
            </a:r>
            <a:r>
              <a:rPr lang="fr-FR" sz="2400" dirty="0" smtClean="0"/>
              <a:t> and </a:t>
            </a:r>
            <a:r>
              <a:rPr lang="fr-FR" sz="2400" dirty="0" err="1" smtClean="0"/>
              <a:t>differentiation</a:t>
            </a:r>
            <a:r>
              <a:rPr lang="fr-FR" sz="2400" dirty="0" smtClean="0"/>
              <a:t> </a:t>
            </a:r>
            <a:r>
              <a:rPr lang="fr-FR" sz="2400" dirty="0" err="1" smtClean="0"/>
              <a:t>from</a:t>
            </a:r>
            <a:r>
              <a:rPr lang="fr-FR" sz="2400" dirty="0" smtClean="0"/>
              <a:t> </a:t>
            </a:r>
            <a:r>
              <a:rPr lang="fr-FR" sz="2400" dirty="0" err="1" smtClean="0"/>
              <a:t>other</a:t>
            </a:r>
            <a:r>
              <a:rPr lang="fr-FR" sz="2400" dirty="0" smtClean="0"/>
              <a:t> SB </a:t>
            </a:r>
            <a:r>
              <a:rPr lang="fr-FR" sz="2400" dirty="0" err="1" smtClean="0"/>
              <a:t>diseases</a:t>
            </a:r>
            <a:endParaRPr lang="fr-FR" sz="2400" dirty="0" smtClean="0"/>
          </a:p>
          <a:p>
            <a:pPr lvl="1"/>
            <a:r>
              <a:rPr lang="fr-FR" sz="2000" dirty="0" smtClean="0"/>
              <a:t>In case of acute </a:t>
            </a:r>
            <a:r>
              <a:rPr lang="fr-FR" sz="2000" dirty="0" err="1" smtClean="0"/>
              <a:t>symptoms</a:t>
            </a:r>
            <a:r>
              <a:rPr lang="fr-FR" sz="2000" dirty="0" smtClean="0"/>
              <a:t> or in case of </a:t>
            </a:r>
            <a:r>
              <a:rPr lang="fr-FR" sz="2000" dirty="0" err="1" smtClean="0"/>
              <a:t>doubt</a:t>
            </a:r>
            <a:r>
              <a:rPr lang="fr-FR" sz="2000" dirty="0" smtClean="0"/>
              <a:t> </a:t>
            </a:r>
            <a:r>
              <a:rPr lang="fr-FR" sz="2000" dirty="0" err="1" smtClean="0"/>
              <a:t>between</a:t>
            </a:r>
            <a:r>
              <a:rPr lang="fr-FR" sz="2000" dirty="0" smtClean="0"/>
              <a:t> UC and CD </a:t>
            </a:r>
            <a:r>
              <a:rPr lang="fr-FR" sz="2000" dirty="0" err="1" smtClean="0"/>
              <a:t>with</a:t>
            </a:r>
            <a:r>
              <a:rPr lang="fr-FR" sz="2000" dirty="0" smtClean="0"/>
              <a:t> </a:t>
            </a:r>
            <a:r>
              <a:rPr lang="fr-FR" sz="2000" dirty="0" err="1" smtClean="0"/>
              <a:t>negative</a:t>
            </a:r>
            <a:r>
              <a:rPr lang="fr-FR" sz="2000" dirty="0" smtClean="0"/>
              <a:t> biopsies. Capsule </a:t>
            </a:r>
            <a:r>
              <a:rPr lang="fr-FR" sz="2000" dirty="0" err="1" smtClean="0"/>
              <a:t>endoscopy</a:t>
            </a:r>
            <a:r>
              <a:rPr lang="fr-FR" sz="2000" dirty="0" smtClean="0"/>
              <a:t> if </a:t>
            </a:r>
            <a:r>
              <a:rPr lang="fr-FR" sz="2000" dirty="0" err="1" smtClean="0"/>
              <a:t>still</a:t>
            </a:r>
            <a:r>
              <a:rPr lang="fr-FR" sz="2000" dirty="0" smtClean="0"/>
              <a:t> </a:t>
            </a:r>
            <a:r>
              <a:rPr lang="fr-FR" sz="2000" dirty="0" err="1" smtClean="0"/>
              <a:t>negative</a:t>
            </a:r>
            <a:endParaRPr lang="fr-FR" sz="2000" dirty="0" smtClean="0"/>
          </a:p>
          <a:p>
            <a:r>
              <a:rPr lang="fr-FR" sz="2400" dirty="0" smtClean="0"/>
              <a:t>Initial </a:t>
            </a:r>
            <a:r>
              <a:rPr lang="fr-FR" sz="2400" dirty="0" err="1" smtClean="0"/>
              <a:t>work</a:t>
            </a:r>
            <a:r>
              <a:rPr lang="fr-FR" sz="2400" dirty="0" smtClean="0"/>
              <a:t>-up:</a:t>
            </a:r>
          </a:p>
          <a:p>
            <a:pPr lvl="1"/>
            <a:r>
              <a:rPr lang="fr-FR" sz="2000" dirty="0" err="1" smtClean="0"/>
              <a:t>Classify</a:t>
            </a:r>
            <a:r>
              <a:rPr lang="fr-FR" sz="2000" dirty="0" smtClean="0"/>
              <a:t> location and </a:t>
            </a:r>
            <a:r>
              <a:rPr lang="fr-FR" sz="2000" dirty="0" err="1" smtClean="0"/>
              <a:t>phenotype</a:t>
            </a:r>
            <a:r>
              <a:rPr lang="fr-FR" sz="2000" dirty="0" smtClean="0"/>
              <a:t> of </a:t>
            </a:r>
            <a:r>
              <a:rPr lang="fr-FR" sz="2000" dirty="0" err="1" smtClean="0"/>
              <a:t>disease</a:t>
            </a:r>
            <a:r>
              <a:rPr lang="fr-FR" sz="2000" dirty="0" smtClean="0"/>
              <a:t>. </a:t>
            </a:r>
            <a:r>
              <a:rPr lang="fr-FR" sz="2000" dirty="0" err="1" smtClean="0"/>
              <a:t>Extent</a:t>
            </a:r>
            <a:r>
              <a:rPr lang="fr-FR" sz="2000" dirty="0" smtClean="0"/>
              <a:t> (</a:t>
            </a:r>
            <a:r>
              <a:rPr lang="fr-FR" sz="2000" dirty="0" err="1" smtClean="0"/>
              <a:t>number</a:t>
            </a:r>
            <a:r>
              <a:rPr lang="fr-FR" sz="2000" dirty="0" smtClean="0"/>
              <a:t>, </a:t>
            </a:r>
            <a:r>
              <a:rPr lang="fr-FR" sz="2000" dirty="0" err="1" smtClean="0"/>
              <a:t>length</a:t>
            </a:r>
            <a:r>
              <a:rPr lang="fr-FR" sz="2000" dirty="0" smtClean="0"/>
              <a:t>) of </a:t>
            </a:r>
            <a:r>
              <a:rPr lang="fr-FR" sz="2000" dirty="0" err="1" smtClean="0"/>
              <a:t>disease</a:t>
            </a:r>
            <a:endParaRPr lang="fr-FR" sz="2000" dirty="0" smtClean="0"/>
          </a:p>
          <a:p>
            <a:pPr>
              <a:defRPr/>
            </a:pPr>
            <a:r>
              <a:rPr lang="fr-FR" sz="2400" dirty="0" err="1" smtClean="0"/>
              <a:t>Assessment</a:t>
            </a:r>
            <a:r>
              <a:rPr lang="fr-FR" sz="2400" dirty="0" smtClean="0"/>
              <a:t> of complications and surveillance of </a:t>
            </a:r>
            <a:r>
              <a:rPr lang="fr-FR" sz="2400" dirty="0" err="1" smtClean="0"/>
              <a:t>treatment</a:t>
            </a:r>
            <a:r>
              <a:rPr lang="fr-FR" sz="2400" dirty="0" smtClean="0"/>
              <a:t> (</a:t>
            </a:r>
            <a:r>
              <a:rPr lang="fr-FR" sz="2400" dirty="0" err="1" smtClean="0"/>
              <a:t>Inflammatory</a:t>
            </a:r>
            <a:r>
              <a:rPr lang="fr-FR" sz="2400" dirty="0" smtClean="0"/>
              <a:t> </a:t>
            </a:r>
            <a:r>
              <a:rPr lang="fr-FR" sz="2400" dirty="0" err="1" smtClean="0"/>
              <a:t>activity</a:t>
            </a:r>
            <a:r>
              <a:rPr lang="fr-FR" sz="2400" dirty="0" smtClean="0"/>
              <a:t>: </a:t>
            </a:r>
            <a:r>
              <a:rPr lang="fr-FR" sz="2400" dirty="0" err="1" smtClean="0"/>
              <a:t>mild</a:t>
            </a:r>
            <a:r>
              <a:rPr lang="fr-FR" sz="2400" dirty="0" smtClean="0"/>
              <a:t>, </a:t>
            </a:r>
            <a:r>
              <a:rPr lang="fr-FR" sz="2400" dirty="0" err="1" smtClean="0"/>
              <a:t>moderate</a:t>
            </a:r>
            <a:r>
              <a:rPr lang="fr-FR" sz="2400" dirty="0" smtClean="0"/>
              <a:t>, or </a:t>
            </a:r>
            <a:r>
              <a:rPr lang="fr-FR" sz="2400" dirty="0" err="1" smtClean="0"/>
              <a:t>severe</a:t>
            </a:r>
            <a:r>
              <a:rPr lang="fr-FR" sz="2400" dirty="0" smtClean="0"/>
              <a:t>)</a:t>
            </a:r>
          </a:p>
          <a:p>
            <a:pPr>
              <a:defRPr/>
            </a:pPr>
            <a:r>
              <a:rPr lang="fr-FR" sz="2400" dirty="0" err="1" smtClean="0"/>
              <a:t>Follow</a:t>
            </a:r>
            <a:r>
              <a:rPr lang="fr-FR" sz="2400" dirty="0" smtClean="0"/>
              <a:t>-up if </a:t>
            </a:r>
            <a:r>
              <a:rPr lang="fr-FR" sz="2400" dirty="0" err="1" smtClean="0"/>
              <a:t>clinical</a:t>
            </a:r>
            <a:r>
              <a:rPr lang="fr-FR" sz="2400" dirty="0" smtClean="0"/>
              <a:t> or </a:t>
            </a:r>
            <a:r>
              <a:rPr lang="fr-FR" sz="2400" dirty="0" err="1" smtClean="0"/>
              <a:t>biological</a:t>
            </a:r>
            <a:r>
              <a:rPr lang="fr-FR" sz="2400" dirty="0" smtClean="0"/>
              <a:t> change</a:t>
            </a:r>
          </a:p>
          <a:p>
            <a:pPr>
              <a:defRPr/>
            </a:pPr>
            <a:r>
              <a:rPr lang="fr-FR" sz="2400" dirty="0" err="1" smtClean="0"/>
              <a:t>Postsurgical</a:t>
            </a:r>
            <a:r>
              <a:rPr lang="fr-FR" sz="2400" dirty="0" smtClean="0"/>
              <a:t> </a:t>
            </a:r>
            <a:r>
              <a:rPr lang="fr-FR" sz="2400" dirty="0" err="1" smtClean="0"/>
              <a:t>evaluation</a:t>
            </a:r>
            <a:endParaRPr lang="fr-FR" sz="2400" dirty="0" smtClean="0"/>
          </a:p>
          <a:p>
            <a:pPr marL="0" indent="0">
              <a:buFontTx/>
              <a:buNone/>
              <a:defRPr/>
            </a:pPr>
            <a:endParaRPr lang="fr-FR" sz="2400" dirty="0" smtClean="0"/>
          </a:p>
          <a:p>
            <a:endParaRPr lang="fr-FR" sz="2400" dirty="0" smtClean="0"/>
          </a:p>
          <a:p>
            <a:endParaRPr lang="fr-FR" dirty="0" smtClean="0"/>
          </a:p>
          <a:p>
            <a:pPr>
              <a:buFontTx/>
              <a:buNone/>
            </a:pPr>
            <a:endParaRPr lang="fr-FR" dirty="0" smtClean="0"/>
          </a:p>
        </p:txBody>
      </p:sp>
      <p:sp>
        <p:nvSpPr>
          <p:cNvPr id="26628" name="Rectangle 5"/>
          <p:cNvSpPr>
            <a:spLocks noChangeArrowheads="1"/>
          </p:cNvSpPr>
          <p:nvPr/>
        </p:nvSpPr>
        <p:spPr bwMode="auto">
          <a:xfrm>
            <a:off x="4140200" y="5589588"/>
            <a:ext cx="4895850" cy="954107"/>
          </a:xfrm>
          <a:prstGeom prst="rect">
            <a:avLst/>
          </a:prstGeom>
          <a:noFill/>
          <a:ln w="9525">
            <a:noFill/>
            <a:miter lim="800000"/>
            <a:headEnd/>
            <a:tailEnd/>
          </a:ln>
        </p:spPr>
        <p:txBody>
          <a:bodyPr>
            <a:spAutoFit/>
          </a:bodyPr>
          <a:lstStyle/>
          <a:p>
            <a:r>
              <a:rPr lang="fr-FR" sz="1400" dirty="0">
                <a:solidFill>
                  <a:srgbClr val="FFFF00"/>
                </a:solidFill>
                <a:latin typeface="Calibri" pitchFamily="34" charset="0"/>
              </a:rPr>
              <a:t>Van </a:t>
            </a:r>
            <a:r>
              <a:rPr lang="fr-FR" sz="1400" dirty="0" err="1">
                <a:solidFill>
                  <a:srgbClr val="FFFF00"/>
                </a:solidFill>
                <a:latin typeface="Calibri" pitchFamily="34" charset="0"/>
              </a:rPr>
              <a:t>Assche</a:t>
            </a:r>
            <a:r>
              <a:rPr lang="fr-FR" sz="1400" dirty="0">
                <a:solidFill>
                  <a:srgbClr val="FFFF00"/>
                </a:solidFill>
                <a:latin typeface="Calibri" pitchFamily="34" charset="0"/>
              </a:rPr>
              <a:t>  et al. , </a:t>
            </a:r>
            <a:r>
              <a:rPr lang="fr-FR" sz="1400" dirty="0" err="1">
                <a:solidFill>
                  <a:srgbClr val="FFFF00"/>
                </a:solidFill>
                <a:latin typeface="Calibri" pitchFamily="34" charset="0"/>
              </a:rPr>
              <a:t>European</a:t>
            </a:r>
            <a:r>
              <a:rPr lang="fr-FR" sz="1400" dirty="0">
                <a:solidFill>
                  <a:srgbClr val="FFFF00"/>
                </a:solidFill>
                <a:latin typeface="Calibri" pitchFamily="34" charset="0"/>
              </a:rPr>
              <a:t> </a:t>
            </a:r>
            <a:r>
              <a:rPr lang="fr-FR" sz="1400" dirty="0" err="1">
                <a:solidFill>
                  <a:srgbClr val="FFFF00"/>
                </a:solidFill>
                <a:latin typeface="Calibri" pitchFamily="34" charset="0"/>
              </a:rPr>
              <a:t>Crohn’s</a:t>
            </a:r>
            <a:r>
              <a:rPr lang="fr-FR" sz="1400" dirty="0">
                <a:solidFill>
                  <a:srgbClr val="FFFF00"/>
                </a:solidFill>
                <a:latin typeface="Calibri" pitchFamily="34" charset="0"/>
              </a:rPr>
              <a:t> and </a:t>
            </a:r>
            <a:r>
              <a:rPr lang="fr-FR" sz="1400" dirty="0" err="1">
                <a:solidFill>
                  <a:srgbClr val="FFFF00"/>
                </a:solidFill>
                <a:latin typeface="Calibri" pitchFamily="34" charset="0"/>
              </a:rPr>
              <a:t>Colitis</a:t>
            </a:r>
            <a:r>
              <a:rPr lang="fr-FR" sz="1400" dirty="0">
                <a:solidFill>
                  <a:srgbClr val="FFFF00"/>
                </a:solidFill>
                <a:latin typeface="Calibri" pitchFamily="34" charset="0"/>
              </a:rPr>
              <a:t> Organisation (ECCO) (2010) The second </a:t>
            </a:r>
            <a:r>
              <a:rPr lang="fr-FR" sz="1400" dirty="0" err="1">
                <a:solidFill>
                  <a:srgbClr val="FFFF00"/>
                </a:solidFill>
                <a:latin typeface="Calibri" pitchFamily="34" charset="0"/>
              </a:rPr>
              <a:t>European</a:t>
            </a:r>
            <a:r>
              <a:rPr lang="fr-FR" sz="1400" dirty="0">
                <a:solidFill>
                  <a:srgbClr val="FFFF00"/>
                </a:solidFill>
                <a:latin typeface="Calibri" pitchFamily="34" charset="0"/>
              </a:rPr>
              <a:t> </a:t>
            </a:r>
            <a:r>
              <a:rPr lang="fr-FR" sz="1400" dirty="0" err="1">
                <a:solidFill>
                  <a:srgbClr val="FFFF00"/>
                </a:solidFill>
                <a:latin typeface="Calibri" pitchFamily="34" charset="0"/>
              </a:rPr>
              <a:t>evidence</a:t>
            </a:r>
            <a:r>
              <a:rPr lang="fr-FR" sz="1400" dirty="0">
                <a:solidFill>
                  <a:srgbClr val="FFFF00"/>
                </a:solidFill>
                <a:latin typeface="Calibri" pitchFamily="34" charset="0"/>
              </a:rPr>
              <a:t>-</a:t>
            </a:r>
            <a:r>
              <a:rPr lang="fr-FR" sz="1400" dirty="0" err="1">
                <a:solidFill>
                  <a:srgbClr val="FFFF00"/>
                </a:solidFill>
                <a:latin typeface="Calibri" pitchFamily="34" charset="0"/>
              </a:rPr>
              <a:t>based</a:t>
            </a:r>
            <a:r>
              <a:rPr lang="fr-FR" sz="1400" dirty="0">
                <a:solidFill>
                  <a:srgbClr val="FFFF00"/>
                </a:solidFill>
                <a:latin typeface="Calibri" pitchFamily="34" charset="0"/>
              </a:rPr>
              <a:t> Consensus on the </a:t>
            </a:r>
            <a:r>
              <a:rPr lang="fr-FR" sz="1400" dirty="0" err="1">
                <a:solidFill>
                  <a:srgbClr val="FFFF00"/>
                </a:solidFill>
                <a:latin typeface="Calibri" pitchFamily="34" charset="0"/>
              </a:rPr>
              <a:t>diagnosis</a:t>
            </a:r>
            <a:r>
              <a:rPr lang="fr-FR" sz="1400" dirty="0">
                <a:solidFill>
                  <a:srgbClr val="FFFF00"/>
                </a:solidFill>
                <a:latin typeface="Calibri" pitchFamily="34" charset="0"/>
              </a:rPr>
              <a:t> and management of </a:t>
            </a:r>
            <a:r>
              <a:rPr lang="fr-FR" sz="1400" dirty="0" err="1">
                <a:solidFill>
                  <a:srgbClr val="FFFF00"/>
                </a:solidFill>
                <a:latin typeface="Calibri" pitchFamily="34" charset="0"/>
              </a:rPr>
              <a:t>Crohn’s</a:t>
            </a:r>
            <a:r>
              <a:rPr lang="fr-FR" sz="1400" dirty="0">
                <a:solidFill>
                  <a:srgbClr val="FFFF00"/>
                </a:solidFill>
                <a:latin typeface="Calibri" pitchFamily="34" charset="0"/>
              </a:rPr>
              <a:t> </a:t>
            </a:r>
            <a:r>
              <a:rPr lang="fr-FR" sz="1400" dirty="0" err="1">
                <a:solidFill>
                  <a:srgbClr val="FFFF00"/>
                </a:solidFill>
                <a:latin typeface="Calibri" pitchFamily="34" charset="0"/>
              </a:rPr>
              <a:t>disease</a:t>
            </a:r>
            <a:r>
              <a:rPr lang="fr-FR" sz="1400" dirty="0">
                <a:solidFill>
                  <a:srgbClr val="FFFF00"/>
                </a:solidFill>
                <a:latin typeface="Calibri" pitchFamily="34" charset="0"/>
              </a:rPr>
              <a:t>:</a:t>
            </a:r>
          </a:p>
          <a:p>
            <a:r>
              <a:rPr lang="fr-FR" sz="1400" dirty="0" err="1">
                <a:solidFill>
                  <a:srgbClr val="FFFF00"/>
                </a:solidFill>
                <a:latin typeface="Calibri" pitchFamily="34" charset="0"/>
              </a:rPr>
              <a:t>Definitions</a:t>
            </a:r>
            <a:r>
              <a:rPr lang="fr-FR" sz="1400" dirty="0">
                <a:solidFill>
                  <a:srgbClr val="FFFF00"/>
                </a:solidFill>
                <a:latin typeface="Calibri" pitchFamily="34" charset="0"/>
              </a:rPr>
              <a:t> and </a:t>
            </a:r>
            <a:r>
              <a:rPr lang="fr-FR" sz="1400" dirty="0" err="1">
                <a:solidFill>
                  <a:srgbClr val="FFFF00"/>
                </a:solidFill>
                <a:latin typeface="Calibri" pitchFamily="34" charset="0"/>
              </a:rPr>
              <a:t>diagnosis</a:t>
            </a:r>
            <a:r>
              <a:rPr lang="fr-FR" sz="1400" dirty="0">
                <a:solidFill>
                  <a:srgbClr val="FFFF00"/>
                </a:solidFill>
                <a:latin typeface="Calibri" pitchFamily="34" charset="0"/>
              </a:rPr>
              <a:t>. J </a:t>
            </a:r>
            <a:r>
              <a:rPr lang="fr-FR" sz="1400" dirty="0" err="1">
                <a:solidFill>
                  <a:srgbClr val="FFFF00"/>
                </a:solidFill>
                <a:latin typeface="Calibri" pitchFamily="34" charset="0"/>
              </a:rPr>
              <a:t>Crohns</a:t>
            </a:r>
            <a:r>
              <a:rPr lang="fr-FR" sz="1400" dirty="0">
                <a:solidFill>
                  <a:srgbClr val="FFFF00"/>
                </a:solidFill>
                <a:latin typeface="Calibri" pitchFamily="34" charset="0"/>
              </a:rPr>
              <a:t> </a:t>
            </a:r>
            <a:r>
              <a:rPr lang="fr-FR" sz="1400" dirty="0" err="1">
                <a:solidFill>
                  <a:srgbClr val="FFFF00"/>
                </a:solidFill>
                <a:latin typeface="Calibri" pitchFamily="34" charset="0"/>
              </a:rPr>
              <a:t>Colitis</a:t>
            </a:r>
            <a:r>
              <a:rPr lang="fr-FR" sz="1400" dirty="0">
                <a:solidFill>
                  <a:srgbClr val="FFFF00"/>
                </a:solidFill>
                <a:latin typeface="Calibri" pitchFamily="34" charset="0"/>
              </a:rPr>
              <a:t> 4:7–27</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3"/>
          <p:cNvSpPr>
            <a:spLocks noGrp="1"/>
          </p:cNvSpPr>
          <p:nvPr>
            <p:ph type="title"/>
          </p:nvPr>
        </p:nvSpPr>
        <p:spPr>
          <a:ln w="57150">
            <a:solidFill>
              <a:schemeClr val="bg2">
                <a:lumMod val="75000"/>
              </a:schemeClr>
            </a:solidFill>
          </a:ln>
        </p:spPr>
        <p:txBody>
          <a:bodyPr vert="horz" lIns="91440" tIns="45720" rIns="91440" bIns="45720" rtlCol="0" anchor="ctr">
            <a:normAutofit/>
          </a:bodyPr>
          <a:lstStyle/>
          <a:p>
            <a:r>
              <a:rPr lang="fr-FR" sz="4000" dirty="0" smtClean="0"/>
              <a:t>MR Analysis</a:t>
            </a:r>
          </a:p>
        </p:txBody>
      </p:sp>
      <p:sp>
        <p:nvSpPr>
          <p:cNvPr id="28675" name="Espace réservé du texte 4"/>
          <p:cNvSpPr>
            <a:spLocks noGrp="1"/>
          </p:cNvSpPr>
          <p:nvPr>
            <p:ph type="body" idx="1"/>
          </p:nvPr>
        </p:nvSpPr>
        <p:spPr>
          <a:xfrm>
            <a:off x="179388" y="2212975"/>
            <a:ext cx="2376487" cy="639763"/>
          </a:xfrm>
        </p:spPr>
        <p:txBody>
          <a:bodyPr/>
          <a:lstStyle/>
          <a:p>
            <a:r>
              <a:rPr lang="fr-FR" dirty="0" err="1" smtClean="0"/>
              <a:t>Endoluminal</a:t>
            </a:r>
            <a:endParaRPr lang="fr-FR" dirty="0" smtClean="0"/>
          </a:p>
        </p:txBody>
      </p:sp>
      <p:sp>
        <p:nvSpPr>
          <p:cNvPr id="6" name="Espace réservé du contenu 5"/>
          <p:cNvSpPr>
            <a:spLocks noGrp="1"/>
          </p:cNvSpPr>
          <p:nvPr>
            <p:ph sz="half" idx="2"/>
          </p:nvPr>
        </p:nvSpPr>
        <p:spPr>
          <a:xfrm>
            <a:off x="-323850" y="3222625"/>
            <a:ext cx="2303463" cy="3951288"/>
          </a:xfrm>
        </p:spPr>
        <p:txBody>
          <a:bodyPr/>
          <a:lstStyle/>
          <a:p>
            <a:pPr lvl="1">
              <a:defRPr/>
            </a:pPr>
            <a:r>
              <a:rPr lang="fr-FR" kern="1200" dirty="0" err="1">
                <a:ea typeface="+mn-ea"/>
                <a:cs typeface="+mn-cs"/>
              </a:rPr>
              <a:t>Ulcerations</a:t>
            </a:r>
            <a:endParaRPr lang="fr-FR" kern="1200" dirty="0">
              <a:ea typeface="+mn-ea"/>
              <a:cs typeface="+mn-cs"/>
            </a:endParaRPr>
          </a:p>
        </p:txBody>
      </p:sp>
      <p:sp>
        <p:nvSpPr>
          <p:cNvPr id="28677" name="Espace réservé du texte 6"/>
          <p:cNvSpPr>
            <a:spLocks noGrp="1"/>
          </p:cNvSpPr>
          <p:nvPr>
            <p:ph type="body" sz="quarter" idx="3"/>
          </p:nvPr>
        </p:nvSpPr>
        <p:spPr>
          <a:xfrm>
            <a:off x="5643563" y="2182813"/>
            <a:ext cx="4041775" cy="639762"/>
          </a:xfrm>
        </p:spPr>
        <p:txBody>
          <a:bodyPr/>
          <a:lstStyle/>
          <a:p>
            <a:r>
              <a:rPr lang="fr-FR" smtClean="0"/>
              <a:t>Outside Bowel</a:t>
            </a:r>
          </a:p>
        </p:txBody>
      </p:sp>
      <p:sp>
        <p:nvSpPr>
          <p:cNvPr id="28678" name="Espace réservé du contenu 7"/>
          <p:cNvSpPr>
            <a:spLocks noGrp="1"/>
          </p:cNvSpPr>
          <p:nvPr>
            <p:ph sz="quarter" idx="4"/>
          </p:nvPr>
        </p:nvSpPr>
        <p:spPr>
          <a:xfrm>
            <a:off x="5219700" y="3222625"/>
            <a:ext cx="4041775" cy="3951288"/>
          </a:xfrm>
        </p:spPr>
        <p:txBody>
          <a:bodyPr/>
          <a:lstStyle/>
          <a:p>
            <a:pPr lvl="1"/>
            <a:r>
              <a:rPr lang="fr-FR" smtClean="0"/>
              <a:t>Abscess</a:t>
            </a:r>
          </a:p>
          <a:p>
            <a:pPr lvl="1"/>
            <a:r>
              <a:rPr lang="fr-FR" smtClean="0"/>
              <a:t>Sclerolipomatosis</a:t>
            </a:r>
          </a:p>
          <a:p>
            <a:pPr lvl="1"/>
            <a:r>
              <a:rPr lang="fr-FR" smtClean="0"/>
              <a:t>Fistulas</a:t>
            </a:r>
          </a:p>
          <a:p>
            <a:pPr lvl="1"/>
            <a:r>
              <a:rPr lang="fr-FR" smtClean="0"/>
              <a:t>Fluid</a:t>
            </a:r>
          </a:p>
          <a:p>
            <a:pPr lvl="1"/>
            <a:r>
              <a:rPr lang="fr-FR" smtClean="0"/>
              <a:t>Hyperhemia</a:t>
            </a:r>
          </a:p>
          <a:p>
            <a:pPr lvl="1"/>
            <a:endParaRPr lang="fr-FR" smtClean="0"/>
          </a:p>
        </p:txBody>
      </p:sp>
      <p:sp>
        <p:nvSpPr>
          <p:cNvPr id="28679" name="Espace réservé du texte 6"/>
          <p:cNvSpPr txBox="1">
            <a:spLocks/>
          </p:cNvSpPr>
          <p:nvPr/>
        </p:nvSpPr>
        <p:spPr bwMode="auto">
          <a:xfrm>
            <a:off x="3132138" y="2212975"/>
            <a:ext cx="2232025" cy="639763"/>
          </a:xfrm>
          <a:prstGeom prst="rect">
            <a:avLst/>
          </a:prstGeom>
          <a:noFill/>
          <a:ln w="9525">
            <a:noFill/>
            <a:miter lim="800000"/>
            <a:headEnd/>
            <a:tailEnd/>
          </a:ln>
        </p:spPr>
        <p:txBody>
          <a:bodyPr anchor="b"/>
          <a:lstStyle/>
          <a:p>
            <a:pPr>
              <a:spcBef>
                <a:spcPct val="20000"/>
              </a:spcBef>
              <a:buClr>
                <a:srgbClr val="FF9933"/>
              </a:buClr>
            </a:pPr>
            <a:r>
              <a:rPr lang="fr-FR" sz="2400" b="1" dirty="0" smtClean="0"/>
              <a:t>Small </a:t>
            </a:r>
            <a:r>
              <a:rPr lang="fr-FR" sz="2400" b="1" dirty="0" err="1" smtClean="0"/>
              <a:t>Bowel</a:t>
            </a:r>
            <a:r>
              <a:rPr lang="fr-FR" sz="2400" b="1" dirty="0" smtClean="0"/>
              <a:t> </a:t>
            </a:r>
          </a:p>
        </p:txBody>
      </p:sp>
      <p:sp>
        <p:nvSpPr>
          <p:cNvPr id="28680" name="Espace réservé du contenu 7"/>
          <p:cNvSpPr txBox="1">
            <a:spLocks/>
          </p:cNvSpPr>
          <p:nvPr/>
        </p:nvSpPr>
        <p:spPr bwMode="auto">
          <a:xfrm>
            <a:off x="2555875" y="3222625"/>
            <a:ext cx="4041775" cy="3951288"/>
          </a:xfrm>
          <a:prstGeom prst="rect">
            <a:avLst/>
          </a:prstGeom>
          <a:noFill/>
          <a:ln w="9525">
            <a:noFill/>
            <a:miter lim="800000"/>
            <a:headEnd/>
            <a:tailEnd/>
          </a:ln>
        </p:spPr>
        <p:txBody>
          <a:bodyPr/>
          <a:lstStyle/>
          <a:p>
            <a:pPr marL="0" lvl="1" indent="-285750">
              <a:spcBef>
                <a:spcPct val="20000"/>
              </a:spcBef>
              <a:buClr>
                <a:srgbClr val="FF9933"/>
              </a:buClr>
              <a:buFont typeface="Wingdings" pitchFamily="2" charset="2"/>
              <a:buChar char="ü"/>
            </a:pPr>
            <a:r>
              <a:rPr lang="fr-FR" sz="2400" b="1" dirty="0" err="1" smtClean="0"/>
              <a:t>Thickening</a:t>
            </a:r>
            <a:endParaRPr lang="fr-FR" sz="2400" b="1" dirty="0" smtClean="0"/>
          </a:p>
          <a:p>
            <a:pPr marL="0" lvl="1" indent="-285750">
              <a:spcBef>
                <a:spcPct val="20000"/>
              </a:spcBef>
              <a:buClr>
                <a:srgbClr val="FF9933"/>
              </a:buClr>
              <a:buFont typeface="Wingdings" pitchFamily="2" charset="2"/>
              <a:buChar char="ü"/>
            </a:pPr>
            <a:r>
              <a:rPr lang="fr-FR" sz="2400" b="1" dirty="0" err="1" smtClean="0"/>
              <a:t>Enhancement</a:t>
            </a:r>
            <a:endParaRPr lang="fr-FR" sz="2400" b="1" dirty="0" smtClean="0"/>
          </a:p>
          <a:p>
            <a:pPr marL="0" lvl="1" indent="-285750">
              <a:spcBef>
                <a:spcPct val="20000"/>
              </a:spcBef>
              <a:buClr>
                <a:srgbClr val="FF9933"/>
              </a:buClr>
              <a:buFont typeface="Wingdings" pitchFamily="2" charset="2"/>
              <a:buChar char="ü"/>
            </a:pPr>
            <a:r>
              <a:rPr lang="fr-FR" sz="2400" b="1" dirty="0" err="1" smtClean="0"/>
              <a:t>Edema</a:t>
            </a:r>
            <a:endParaRPr lang="fr-FR" sz="2400" b="1" dirty="0" smtClean="0"/>
          </a:p>
          <a:p>
            <a:pPr marL="0" lvl="1" indent="-285750">
              <a:spcBef>
                <a:spcPct val="20000"/>
              </a:spcBef>
              <a:buClr>
                <a:srgbClr val="FF9933"/>
              </a:buClr>
              <a:buFont typeface="Wingdings" pitchFamily="2" charset="2"/>
              <a:buChar char="ü"/>
            </a:pPr>
            <a:r>
              <a:rPr lang="fr-FR" sz="2400" b="1" dirty="0" err="1" smtClean="0"/>
              <a:t>Fibrosis</a:t>
            </a:r>
            <a:endParaRPr lang="fr-FR" sz="2400" b="1" dirty="0" smtClean="0"/>
          </a:p>
          <a:p>
            <a:pPr marL="0" lvl="1" indent="-285750">
              <a:spcBef>
                <a:spcPct val="20000"/>
              </a:spcBef>
              <a:buClr>
                <a:srgbClr val="FF9933"/>
              </a:buClr>
              <a:buFont typeface="Wingdings" pitchFamily="2" charset="2"/>
              <a:buChar char="ü"/>
            </a:pPr>
            <a:r>
              <a:rPr lang="fr-FR" sz="2400" b="1" dirty="0" err="1" smtClean="0"/>
              <a:t>Stenosis</a:t>
            </a:r>
            <a:endParaRPr lang="fr-FR" sz="2400" b="1" dirty="0" smtClean="0"/>
          </a:p>
          <a:p>
            <a:pPr marL="0" lvl="1" indent="-285750">
              <a:spcBef>
                <a:spcPct val="20000"/>
              </a:spcBef>
              <a:buClr>
                <a:srgbClr val="FF9933"/>
              </a:buClr>
              <a:buFont typeface="Wingdings" pitchFamily="2" charset="2"/>
              <a:buChar char="ü"/>
            </a:pPr>
            <a:r>
              <a:rPr lang="fr-FR" sz="2400" b="1" dirty="0" err="1" smtClean="0"/>
              <a:t>Fistulas</a:t>
            </a:r>
            <a:endParaRPr lang="fr-FR" sz="2400"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457200" y="274638"/>
            <a:ext cx="8229600" cy="1011237"/>
          </a:xfrm>
          <a:ln w="57150">
            <a:solidFill>
              <a:schemeClr val="bg2">
                <a:lumMod val="75000"/>
              </a:schemeClr>
            </a:solidFill>
          </a:ln>
        </p:spPr>
        <p:txBody>
          <a:bodyPr vert="horz" lIns="91440" tIns="45720" rIns="91440" bIns="45720" rtlCol="0" anchor="ctr">
            <a:normAutofit/>
          </a:bodyPr>
          <a:lstStyle/>
          <a:p>
            <a:r>
              <a:rPr lang="fr-FR" sz="4000" dirty="0" smtClean="0"/>
              <a:t>Bowel wall thickening</a:t>
            </a:r>
          </a:p>
        </p:txBody>
      </p:sp>
      <p:sp>
        <p:nvSpPr>
          <p:cNvPr id="29699" name="Espace réservé du contenu 2"/>
          <p:cNvSpPr>
            <a:spLocks noGrp="1"/>
          </p:cNvSpPr>
          <p:nvPr>
            <p:ph sz="half" idx="1"/>
          </p:nvPr>
        </p:nvSpPr>
        <p:spPr>
          <a:xfrm>
            <a:off x="685800" y="1628775"/>
            <a:ext cx="8029604" cy="4114800"/>
          </a:xfrm>
        </p:spPr>
        <p:txBody>
          <a:bodyPr>
            <a:normAutofit/>
          </a:bodyPr>
          <a:lstStyle/>
          <a:p>
            <a:r>
              <a:rPr lang="fr-FR" sz="2400" dirty="0" smtClean="0"/>
              <a:t>T2 HASTE= </a:t>
            </a:r>
            <a:r>
              <a:rPr lang="fr-FR" sz="2400" dirty="0" err="1" smtClean="0"/>
              <a:t>significant</a:t>
            </a:r>
            <a:r>
              <a:rPr lang="fr-FR" sz="2400" dirty="0" smtClean="0"/>
              <a:t> if &gt; 3 mm</a:t>
            </a:r>
          </a:p>
        </p:txBody>
      </p:sp>
      <p:pic>
        <p:nvPicPr>
          <p:cNvPr id="24580" name="Espace réservé du contenu 4" descr="Bienloin T2 coro.jpg"/>
          <p:cNvPicPr>
            <a:picLocks noGrp="1" noChangeAspect="1"/>
          </p:cNvPicPr>
          <p:nvPr>
            <p:ph sz="half" idx="2"/>
          </p:nvPr>
        </p:nvPicPr>
        <p:blipFill>
          <a:blip r:embed="rId3"/>
          <a:srcRect/>
          <a:stretch>
            <a:fillRect/>
          </a:stretch>
        </p:blipFill>
        <p:spPr>
          <a:xfrm>
            <a:off x="714375" y="2560862"/>
            <a:ext cx="3286121" cy="4082848"/>
          </a:xfrm>
          <a:ln w="38100" cap="sq">
            <a:solidFill>
              <a:srgbClr val="000000"/>
            </a:solidFill>
          </a:ln>
          <a:effectLst>
            <a:outerShdw blurRad="50800" dist="38100" dir="2700000" algn="tl" rotWithShape="0">
              <a:srgbClr val="000000">
                <a:alpha val="43000"/>
              </a:srgbClr>
            </a:outerShdw>
          </a:effectLst>
        </p:spPr>
      </p:pic>
      <p:pic>
        <p:nvPicPr>
          <p:cNvPr id="24581" name="Image 5" descr="paroi epaissie07G03069.JPG"/>
          <p:cNvPicPr>
            <a:picLocks noChangeAspect="1"/>
          </p:cNvPicPr>
          <p:nvPr/>
        </p:nvPicPr>
        <p:blipFill>
          <a:blip r:embed="rId4"/>
          <a:srcRect/>
          <a:stretch>
            <a:fillRect/>
          </a:stretch>
        </p:blipFill>
        <p:spPr bwMode="auto">
          <a:xfrm>
            <a:off x="4306888" y="2852738"/>
            <a:ext cx="4357687" cy="3268662"/>
          </a:xfrm>
          <a:prstGeom prst="rect">
            <a:avLst/>
          </a:prstGeom>
          <a:noFill/>
          <a:ln w="9525">
            <a:solidFill>
              <a:schemeClr val="accent6">
                <a:lumMod val="40000"/>
                <a:lumOff val="60000"/>
              </a:schemeClr>
            </a:solidFill>
            <a:miter lim="800000"/>
            <a:headEnd/>
            <a:tailEnd/>
          </a:ln>
        </p:spPr>
      </p:pic>
      <p:sp>
        <p:nvSpPr>
          <p:cNvPr id="7" name="Espace réservé du contenu 2"/>
          <p:cNvSpPr txBox="1">
            <a:spLocks/>
          </p:cNvSpPr>
          <p:nvPr/>
        </p:nvSpPr>
        <p:spPr bwMode="auto">
          <a:xfrm>
            <a:off x="4786313" y="1714500"/>
            <a:ext cx="4000500" cy="4429125"/>
          </a:xfrm>
          <a:prstGeom prst="rect">
            <a:avLst/>
          </a:prstGeom>
          <a:noFill/>
          <a:ln w="9525">
            <a:noFill/>
            <a:miter lim="800000"/>
            <a:headEnd/>
            <a:tailEnd/>
          </a:ln>
        </p:spPr>
        <p:txBody>
          <a:bodyPr/>
          <a:lstStyle/>
          <a:p>
            <a:pPr marL="547688" indent="-411163" eaLnBrk="0" hangingPunct="0">
              <a:spcBef>
                <a:spcPct val="20000"/>
              </a:spcBef>
              <a:buClr>
                <a:srgbClr val="F9F9F9"/>
              </a:buClr>
              <a:buSzPct val="65000"/>
              <a:buFont typeface="Wingdings 2" pitchFamily="18" charset="2"/>
              <a:buChar char=""/>
              <a:defRPr/>
            </a:pPr>
            <a:endParaRPr lang="fr-FR" sz="2600"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6"/>
          <p:cNvSpPr>
            <a:spLocks noGrp="1"/>
          </p:cNvSpPr>
          <p:nvPr>
            <p:ph type="title"/>
          </p:nvPr>
        </p:nvSpPr>
        <p:spPr>
          <a:xfrm>
            <a:off x="685800" y="115888"/>
            <a:ext cx="7772400" cy="1143000"/>
          </a:xfrm>
          <a:ln w="57150">
            <a:solidFill>
              <a:schemeClr val="bg2">
                <a:lumMod val="75000"/>
              </a:schemeClr>
            </a:solidFill>
          </a:ln>
        </p:spPr>
        <p:txBody>
          <a:bodyPr vert="horz" lIns="91440" tIns="45720" rIns="91440" bIns="45720" rtlCol="0" anchor="ctr">
            <a:normAutofit/>
          </a:bodyPr>
          <a:lstStyle/>
          <a:p>
            <a:r>
              <a:rPr lang="fr-FR" sz="4000" dirty="0" smtClean="0"/>
              <a:t> T 2 signal</a:t>
            </a:r>
          </a:p>
        </p:txBody>
      </p:sp>
      <p:pic>
        <p:nvPicPr>
          <p:cNvPr id="30723" name="Picture 2"/>
          <p:cNvPicPr>
            <a:picLocks noChangeAspect="1" noChangeArrowheads="1"/>
          </p:cNvPicPr>
          <p:nvPr/>
        </p:nvPicPr>
        <p:blipFill>
          <a:blip r:embed="rId3"/>
          <a:srcRect l="11937" r="15102"/>
          <a:stretch>
            <a:fillRect/>
          </a:stretch>
        </p:blipFill>
        <p:spPr bwMode="auto">
          <a:xfrm>
            <a:off x="179388" y="1371600"/>
            <a:ext cx="3676650" cy="3038475"/>
          </a:xfrm>
          <a:prstGeom prst="rect">
            <a:avLst/>
          </a:prstGeom>
          <a:noFill/>
          <a:ln w="9525">
            <a:noFill/>
            <a:miter lim="800000"/>
            <a:headEnd/>
            <a:tailEnd/>
          </a:ln>
        </p:spPr>
      </p:pic>
      <p:pic>
        <p:nvPicPr>
          <p:cNvPr id="30724" name="Picture 5"/>
          <p:cNvPicPr>
            <a:picLocks noChangeAspect="1" noChangeArrowheads="1"/>
          </p:cNvPicPr>
          <p:nvPr/>
        </p:nvPicPr>
        <p:blipFill>
          <a:blip r:embed="rId4"/>
          <a:srcRect b="7703"/>
          <a:stretch>
            <a:fillRect/>
          </a:stretch>
        </p:blipFill>
        <p:spPr bwMode="auto">
          <a:xfrm>
            <a:off x="3430588" y="3722688"/>
            <a:ext cx="5703887" cy="3090862"/>
          </a:xfrm>
          <a:prstGeom prst="rect">
            <a:avLst/>
          </a:prstGeom>
          <a:noFill/>
          <a:ln w="9525">
            <a:noFill/>
            <a:miter lim="800000"/>
            <a:headEnd/>
            <a:tailEnd/>
          </a:ln>
        </p:spPr>
      </p:pic>
      <p:sp>
        <p:nvSpPr>
          <p:cNvPr id="2" name="ZoneTexte 1"/>
          <p:cNvSpPr txBox="1"/>
          <p:nvPr/>
        </p:nvSpPr>
        <p:spPr>
          <a:xfrm>
            <a:off x="4140200" y="1285860"/>
            <a:ext cx="4994275" cy="2554545"/>
          </a:xfrm>
          <a:prstGeom prst="rect">
            <a:avLst/>
          </a:prstGeom>
          <a:noFill/>
        </p:spPr>
        <p:txBody>
          <a:bodyPr>
            <a:spAutoFit/>
          </a:bodyPr>
          <a:lstStyle/>
          <a:p>
            <a:pPr>
              <a:buFont typeface="Arial" pitchFamily="34" charset="0"/>
              <a:buChar char="•"/>
              <a:defRPr/>
            </a:pPr>
            <a:r>
              <a:rPr lang="fr-FR" sz="2000" dirty="0" err="1">
                <a:latin typeface="+mj-lt"/>
              </a:rPr>
              <a:t>Sign</a:t>
            </a:r>
            <a:r>
              <a:rPr lang="fr-FR" sz="2000" dirty="0">
                <a:latin typeface="+mj-lt"/>
              </a:rPr>
              <a:t> of </a:t>
            </a:r>
            <a:r>
              <a:rPr lang="fr-FR" sz="2000" dirty="0" err="1" smtClean="0">
                <a:latin typeface="+mj-lt"/>
              </a:rPr>
              <a:t>activity</a:t>
            </a:r>
            <a:r>
              <a:rPr lang="fr-FR" sz="2000" dirty="0" smtClean="0">
                <a:latin typeface="+mj-lt"/>
              </a:rPr>
              <a:t> </a:t>
            </a:r>
            <a:r>
              <a:rPr lang="fr-FR" sz="2000" dirty="0">
                <a:latin typeface="+mj-lt"/>
              </a:rPr>
              <a:t>and </a:t>
            </a:r>
            <a:r>
              <a:rPr lang="fr-FR" sz="2000" dirty="0" err="1">
                <a:latin typeface="+mj-lt"/>
              </a:rPr>
              <a:t>severity</a:t>
            </a:r>
            <a:endParaRPr lang="fr-FR" sz="2000" dirty="0">
              <a:latin typeface="+mj-lt"/>
            </a:endParaRPr>
          </a:p>
          <a:p>
            <a:pPr>
              <a:buFont typeface="Arial" pitchFamily="34" charset="0"/>
              <a:buChar char="•"/>
              <a:defRPr/>
            </a:pPr>
            <a:r>
              <a:rPr lang="fr-FR" sz="2000" dirty="0" err="1">
                <a:latin typeface="+mj-lt"/>
              </a:rPr>
              <a:t>Development</a:t>
            </a:r>
            <a:r>
              <a:rPr lang="fr-FR" sz="2000" dirty="0">
                <a:latin typeface="+mj-lt"/>
              </a:rPr>
              <a:t> of </a:t>
            </a:r>
            <a:r>
              <a:rPr lang="fr-FR" sz="2000" dirty="0" err="1">
                <a:latin typeface="+mj-lt"/>
              </a:rPr>
              <a:t>fibrosis</a:t>
            </a:r>
            <a:r>
              <a:rPr lang="fr-FR" sz="2000" dirty="0">
                <a:latin typeface="+mj-lt"/>
              </a:rPr>
              <a:t> </a:t>
            </a:r>
            <a:r>
              <a:rPr lang="fr-FR" sz="2000" dirty="0" err="1">
                <a:latin typeface="+mj-lt"/>
              </a:rPr>
              <a:t>determines</a:t>
            </a:r>
            <a:endParaRPr lang="fr-FR" sz="2000" dirty="0">
              <a:latin typeface="+mj-lt"/>
            </a:endParaRPr>
          </a:p>
          <a:p>
            <a:pPr>
              <a:defRPr/>
            </a:pPr>
            <a:r>
              <a:rPr lang="fr-FR" sz="2000" dirty="0">
                <a:latin typeface="+mj-lt"/>
              </a:rPr>
              <a:t>a </a:t>
            </a:r>
            <a:r>
              <a:rPr lang="fr-FR" sz="2000" dirty="0" err="1">
                <a:latin typeface="+mj-lt"/>
              </a:rPr>
              <a:t>reduction</a:t>
            </a:r>
            <a:r>
              <a:rPr lang="fr-FR" sz="2000" dirty="0">
                <a:latin typeface="+mj-lt"/>
              </a:rPr>
              <a:t> of the mural T2 signal in active </a:t>
            </a:r>
            <a:r>
              <a:rPr lang="fr-FR" sz="2000" dirty="0" err="1">
                <a:latin typeface="+mj-lt"/>
              </a:rPr>
              <a:t>disease</a:t>
            </a:r>
            <a:endParaRPr lang="fr-FR" sz="2000" dirty="0">
              <a:latin typeface="+mj-lt"/>
            </a:endParaRPr>
          </a:p>
          <a:p>
            <a:pPr>
              <a:defRPr/>
            </a:pPr>
            <a:r>
              <a:rPr lang="fr-FR" sz="2000" dirty="0" err="1">
                <a:latin typeface="+mj-lt"/>
              </a:rPr>
              <a:t>whereas</a:t>
            </a:r>
            <a:r>
              <a:rPr lang="fr-FR" sz="2000" dirty="0">
                <a:latin typeface="+mj-lt"/>
              </a:rPr>
              <a:t> </a:t>
            </a:r>
            <a:r>
              <a:rPr lang="fr-FR" sz="2000" dirty="0" err="1">
                <a:latin typeface="+mj-lt"/>
              </a:rPr>
              <a:t>it</a:t>
            </a:r>
            <a:r>
              <a:rPr lang="fr-FR" sz="2000" dirty="0">
                <a:latin typeface="+mj-lt"/>
              </a:rPr>
              <a:t> </a:t>
            </a:r>
            <a:r>
              <a:rPr lang="fr-FR" sz="2000" dirty="0" err="1">
                <a:latin typeface="+mj-lt"/>
              </a:rPr>
              <a:t>does</a:t>
            </a:r>
            <a:r>
              <a:rPr lang="fr-FR" sz="2000" dirty="0">
                <a:latin typeface="+mj-lt"/>
              </a:rPr>
              <a:t> not </a:t>
            </a:r>
            <a:r>
              <a:rPr lang="fr-FR" sz="2000" dirty="0" err="1">
                <a:latin typeface="+mj-lt"/>
              </a:rPr>
              <a:t>usually</a:t>
            </a:r>
            <a:r>
              <a:rPr lang="fr-FR" sz="2000" dirty="0">
                <a:latin typeface="+mj-lt"/>
              </a:rPr>
              <a:t> affect the </a:t>
            </a:r>
            <a:r>
              <a:rPr lang="fr-FR" sz="2000" dirty="0" err="1">
                <a:latin typeface="+mj-lt"/>
              </a:rPr>
              <a:t>wall</a:t>
            </a:r>
            <a:r>
              <a:rPr lang="fr-FR" sz="2000" dirty="0">
                <a:latin typeface="+mj-lt"/>
              </a:rPr>
              <a:t> </a:t>
            </a:r>
            <a:r>
              <a:rPr lang="fr-FR" sz="2000" dirty="0" err="1" smtClean="0">
                <a:latin typeface="+mj-lt"/>
              </a:rPr>
              <a:t>enhancement</a:t>
            </a:r>
            <a:endParaRPr lang="fr-FR" sz="2000" dirty="0" smtClean="0">
              <a:latin typeface="+mj-lt"/>
            </a:endParaRPr>
          </a:p>
          <a:p>
            <a:pPr>
              <a:defRPr/>
            </a:pPr>
            <a:r>
              <a:rPr lang="fr-FR" sz="2000" dirty="0" smtClean="0">
                <a:latin typeface="+mj-lt"/>
              </a:rPr>
              <a:t>Evaluation relative to signal of muscle or of normal </a:t>
            </a:r>
            <a:r>
              <a:rPr lang="fr-FR" sz="2000" dirty="0" err="1" smtClean="0">
                <a:latin typeface="+mj-lt"/>
              </a:rPr>
              <a:t>wall</a:t>
            </a:r>
            <a:endParaRPr lang="fr-FR" sz="20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57150">
            <a:solidFill>
              <a:schemeClr val="bg2">
                <a:lumMod val="75000"/>
              </a:schemeClr>
            </a:solidFill>
          </a:ln>
        </p:spPr>
        <p:txBody>
          <a:bodyPr vert="horz" lIns="91440" tIns="45720" rIns="91440" bIns="45720" rtlCol="0" anchor="ctr">
            <a:normAutofit/>
          </a:bodyPr>
          <a:lstStyle/>
          <a:p>
            <a:r>
              <a:rPr lang="fr-FR" dirty="0"/>
              <a:t>Basic Technique- MRE</a:t>
            </a:r>
          </a:p>
        </p:txBody>
      </p:sp>
      <p:sp>
        <p:nvSpPr>
          <p:cNvPr id="3" name="Espace réservé du contenu 2"/>
          <p:cNvSpPr>
            <a:spLocks noGrp="1"/>
          </p:cNvSpPr>
          <p:nvPr>
            <p:ph idx="1"/>
          </p:nvPr>
        </p:nvSpPr>
        <p:spPr/>
        <p:txBody>
          <a:bodyPr>
            <a:normAutofit fontScale="92500" lnSpcReduction="10000"/>
          </a:bodyPr>
          <a:lstStyle/>
          <a:p>
            <a:r>
              <a:rPr lang="fr-FR" dirty="0" smtClean="0"/>
              <a:t>No single </a:t>
            </a:r>
            <a:r>
              <a:rPr lang="fr-FR" dirty="0" err="1" smtClean="0"/>
              <a:t>preferred</a:t>
            </a:r>
            <a:r>
              <a:rPr lang="fr-FR" dirty="0" smtClean="0"/>
              <a:t> </a:t>
            </a:r>
            <a:r>
              <a:rPr lang="fr-FR" dirty="0" err="1" smtClean="0"/>
              <a:t>contrast</a:t>
            </a:r>
            <a:r>
              <a:rPr lang="fr-FR" dirty="0" smtClean="0"/>
              <a:t> agent for MRE (or CTE)</a:t>
            </a:r>
          </a:p>
          <a:p>
            <a:r>
              <a:rPr lang="fr-FR" dirty="0" err="1" smtClean="0"/>
              <a:t>Recommended</a:t>
            </a:r>
            <a:r>
              <a:rPr lang="fr-FR" dirty="0" smtClean="0"/>
              <a:t> agents: </a:t>
            </a:r>
            <a:r>
              <a:rPr lang="fr-FR" dirty="0" err="1" smtClean="0"/>
              <a:t>hyperosmolar</a:t>
            </a:r>
            <a:r>
              <a:rPr lang="fr-FR" dirty="0" smtClean="0"/>
              <a:t> </a:t>
            </a:r>
            <a:r>
              <a:rPr lang="fr-FR" dirty="0" err="1" smtClean="0"/>
              <a:t>properties</a:t>
            </a:r>
            <a:endParaRPr lang="fr-FR" dirty="0" smtClean="0"/>
          </a:p>
          <a:p>
            <a:pPr lvl="1"/>
            <a:r>
              <a:rPr lang="fr-FR" dirty="0" smtClean="0"/>
              <a:t>Mannitol</a:t>
            </a:r>
          </a:p>
          <a:p>
            <a:pPr lvl="1"/>
            <a:r>
              <a:rPr lang="fr-FR" dirty="0" smtClean="0"/>
              <a:t>PEG</a:t>
            </a:r>
          </a:p>
          <a:p>
            <a:pPr lvl="1"/>
            <a:r>
              <a:rPr lang="fr-FR" dirty="0" smtClean="0"/>
              <a:t>Sorbitol</a:t>
            </a:r>
          </a:p>
          <a:p>
            <a:pPr lvl="1"/>
            <a:r>
              <a:rPr lang="fr-FR" dirty="0" smtClean="0"/>
              <a:t>Lactulose, etc..</a:t>
            </a:r>
          </a:p>
          <a:p>
            <a:r>
              <a:rPr lang="fr-FR" dirty="0" smtClean="0"/>
              <a:t>Optimal volume of oral </a:t>
            </a:r>
            <a:r>
              <a:rPr lang="fr-FR" dirty="0" err="1" smtClean="0"/>
              <a:t>contrast</a:t>
            </a:r>
            <a:r>
              <a:rPr lang="fr-FR" dirty="0" smtClean="0"/>
              <a:t>: 1000 </a:t>
            </a:r>
            <a:r>
              <a:rPr lang="fr-FR" dirty="0" smtClean="0"/>
              <a:t>-1500 </a:t>
            </a:r>
            <a:r>
              <a:rPr lang="fr-FR" dirty="0" smtClean="0"/>
              <a:t>ml- 20 to 25 ml/kg in </a:t>
            </a:r>
            <a:r>
              <a:rPr lang="fr-FR" dirty="0" err="1" smtClean="0"/>
              <a:t>peds</a:t>
            </a:r>
            <a:r>
              <a:rPr lang="fr-FR" dirty="0" smtClean="0"/>
              <a:t>- split in </a:t>
            </a:r>
            <a:r>
              <a:rPr lang="fr-FR" dirty="0" err="1" smtClean="0"/>
              <a:t>two</a:t>
            </a:r>
            <a:r>
              <a:rPr lang="fr-FR" dirty="0" smtClean="0"/>
              <a:t> aligots or </a:t>
            </a:r>
            <a:r>
              <a:rPr lang="fr-FR" dirty="0" err="1" smtClean="0"/>
              <a:t>continuous</a:t>
            </a:r>
            <a:r>
              <a:rPr lang="fr-FR" dirty="0" smtClean="0"/>
              <a:t>?</a:t>
            </a:r>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Tree>
    <p:extLst>
      <p:ext uri="{BB962C8B-B14F-4D97-AF65-F5344CB8AC3E}">
        <p14:creationId xmlns:p14="http://schemas.microsoft.com/office/powerpoint/2010/main" xmlns="" val="26588357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85800" y="115888"/>
            <a:ext cx="7772400" cy="1143000"/>
          </a:xfrm>
          <a:ln w="57150">
            <a:solidFill>
              <a:schemeClr val="bg2">
                <a:lumMod val="75000"/>
              </a:schemeClr>
            </a:solidFill>
          </a:ln>
        </p:spPr>
        <p:txBody>
          <a:bodyPr vert="horz" lIns="91440" tIns="45720" rIns="91440" bIns="45720" rtlCol="0" anchor="ctr">
            <a:normAutofit/>
          </a:bodyPr>
          <a:lstStyle/>
          <a:p>
            <a:r>
              <a:rPr lang="fr-FR" sz="4000" dirty="0" smtClean="0"/>
              <a:t>Bowel wall enhancement</a:t>
            </a:r>
          </a:p>
        </p:txBody>
      </p:sp>
      <p:pic>
        <p:nvPicPr>
          <p:cNvPr id="32771" name="Picture 4" descr="Ept 2"/>
          <p:cNvPicPr>
            <a:picLocks noChangeAspect="1" noChangeArrowheads="1"/>
          </p:cNvPicPr>
          <p:nvPr/>
        </p:nvPicPr>
        <p:blipFill>
          <a:blip r:embed="rId3"/>
          <a:srcRect l="19624" t="6847" r="26118" b="44867"/>
          <a:stretch>
            <a:fillRect/>
          </a:stretch>
        </p:blipFill>
        <p:spPr bwMode="auto">
          <a:xfrm>
            <a:off x="88900" y="1341438"/>
            <a:ext cx="4267200" cy="2543175"/>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pic>
        <p:nvPicPr>
          <p:cNvPr id="32772" name="Picture 5" descr="pdc +++"/>
          <p:cNvPicPr>
            <a:picLocks noChangeAspect="1" noChangeArrowheads="1"/>
          </p:cNvPicPr>
          <p:nvPr/>
        </p:nvPicPr>
        <p:blipFill>
          <a:blip r:embed="rId4"/>
          <a:srcRect l="14815" t="8295" r="16667" b="30875"/>
          <a:stretch>
            <a:fillRect/>
          </a:stretch>
        </p:blipFill>
        <p:spPr bwMode="auto">
          <a:xfrm>
            <a:off x="107950" y="4244975"/>
            <a:ext cx="4267200" cy="2536825"/>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pic>
        <p:nvPicPr>
          <p:cNvPr id="32773" name="Espace réservé du contenu 5" descr="Lorieroux T1 gado.jpg"/>
          <p:cNvPicPr>
            <a:picLocks noChangeAspect="1"/>
          </p:cNvPicPr>
          <p:nvPr/>
        </p:nvPicPr>
        <p:blipFill>
          <a:blip r:embed="rId5"/>
          <a:srcRect l="25806" r="24731"/>
          <a:stretch>
            <a:fillRect/>
          </a:stretch>
        </p:blipFill>
        <p:spPr bwMode="auto">
          <a:xfrm>
            <a:off x="5076825" y="1268413"/>
            <a:ext cx="3530600" cy="3886200"/>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sp>
        <p:nvSpPr>
          <p:cNvPr id="6" name="ZoneTexte 5"/>
          <p:cNvSpPr txBox="1"/>
          <p:nvPr/>
        </p:nvSpPr>
        <p:spPr>
          <a:xfrm>
            <a:off x="5072066" y="5500702"/>
            <a:ext cx="3351751" cy="369332"/>
          </a:xfrm>
          <a:prstGeom prst="rect">
            <a:avLst/>
          </a:prstGeom>
          <a:noFill/>
        </p:spPr>
        <p:txBody>
          <a:bodyPr wrap="none" rtlCol="0">
            <a:spAutoFit/>
          </a:bodyPr>
          <a:lstStyle/>
          <a:p>
            <a:r>
              <a:rPr lang="fr-FR" dirty="0" smtClean="0"/>
              <a:t>- </a:t>
            </a:r>
            <a:r>
              <a:rPr lang="fr-FR" dirty="0" err="1" smtClean="0"/>
              <a:t>Either</a:t>
            </a:r>
            <a:r>
              <a:rPr lang="fr-FR" dirty="0" smtClean="0"/>
              <a:t> qualitative or quantitative</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txBox="1">
            <a:spLocks noChangeArrowheads="1"/>
          </p:cNvSpPr>
          <p:nvPr/>
        </p:nvSpPr>
        <p:spPr bwMode="auto">
          <a:xfrm>
            <a:off x="685800" y="115888"/>
            <a:ext cx="7772400" cy="1143000"/>
          </a:xfrm>
          <a:prstGeom prst="rect">
            <a:avLst/>
          </a:prstGeom>
          <a:ln w="57150">
            <a:solidFill>
              <a:schemeClr val="bg2">
                <a:lumMod val="75000"/>
              </a:schemeClr>
            </a:solidFill>
          </a:ln>
        </p:spPr>
        <p:txBody>
          <a:bodyPr vert="horz" lIns="91440" tIns="45720" rIns="91440" bIns="45720" rtlCol="0" anchor="ctr">
            <a:normAutofit/>
          </a:bodyPr>
          <a:lstStyle/>
          <a:p>
            <a:pPr algn="ctr">
              <a:spcBef>
                <a:spcPct val="0"/>
              </a:spcBef>
            </a:pPr>
            <a:r>
              <a:rPr lang="fr-FR" sz="4000" dirty="0" err="1" smtClean="0">
                <a:latin typeface="+mj-lt"/>
                <a:ea typeface="+mj-ea"/>
                <a:cs typeface="+mj-cs"/>
              </a:rPr>
              <a:t>Ulcerations</a:t>
            </a:r>
            <a:endParaRPr lang="fr-FR" sz="4000" dirty="0" smtClean="0">
              <a:latin typeface="+mj-lt"/>
              <a:ea typeface="+mj-ea"/>
              <a:cs typeface="+mj-cs"/>
            </a:endParaRPr>
          </a:p>
        </p:txBody>
      </p:sp>
      <p:pic>
        <p:nvPicPr>
          <p:cNvPr id="3" name="Espace réservé du contenu 6" descr="Lorieroux haste T2 axial 2.jpg"/>
          <p:cNvPicPr>
            <a:picLocks noChangeAspect="1"/>
          </p:cNvPicPr>
          <p:nvPr/>
        </p:nvPicPr>
        <p:blipFill rotWithShape="1">
          <a:blip r:embed="rId2"/>
          <a:srcRect l="18289" r="21736"/>
          <a:stretch/>
        </p:blipFill>
        <p:spPr bwMode="auto">
          <a:xfrm>
            <a:off x="1577975" y="1195388"/>
            <a:ext cx="6162675" cy="5473700"/>
          </a:xfrm>
          <a:prstGeom prst="rect">
            <a:avLst/>
          </a:prstGeom>
          <a:ln w="38100" cap="sq">
            <a:noFill/>
            <a:prstDash val="solid"/>
            <a:miter lim="800000"/>
          </a:ln>
          <a:effectLst>
            <a:outerShdw blurRad="50800" dist="38100" dir="2700000" algn="tl" rotWithShape="0">
              <a:srgbClr val="000000">
                <a:alpha val="43000"/>
              </a:srgbClr>
            </a:outerShdw>
          </a:effectLst>
        </p:spPr>
      </p:pic>
      <p:cxnSp>
        <p:nvCxnSpPr>
          <p:cNvPr id="5" name="Connecteur droit avec flèche 4"/>
          <p:cNvCxnSpPr/>
          <p:nvPr/>
        </p:nvCxnSpPr>
        <p:spPr>
          <a:xfrm flipH="1">
            <a:off x="5435600" y="4005263"/>
            <a:ext cx="1008063" cy="3603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descr="Crohn dern anse 1"/>
          <p:cNvPicPr>
            <a:picLocks noChangeAspect="1" noChangeArrowheads="1"/>
          </p:cNvPicPr>
          <p:nvPr/>
        </p:nvPicPr>
        <p:blipFill>
          <a:blip r:embed="rId3"/>
          <a:srcRect l="23376" r="32468"/>
          <a:stretch>
            <a:fillRect/>
          </a:stretch>
        </p:blipFill>
        <p:spPr bwMode="auto">
          <a:xfrm>
            <a:off x="76200" y="31750"/>
            <a:ext cx="2892425" cy="4387850"/>
          </a:xfrm>
          <a:prstGeom prst="rect">
            <a:avLst/>
          </a:prstGeom>
          <a:noFill/>
          <a:ln w="9525">
            <a:solidFill>
              <a:schemeClr val="tx1"/>
            </a:solidFill>
            <a:miter lim="800000"/>
            <a:headEnd/>
            <a:tailEnd/>
          </a:ln>
        </p:spPr>
      </p:pic>
      <p:pic>
        <p:nvPicPr>
          <p:cNvPr id="361475" name="Picture 3" descr="Crohn dern anse 2"/>
          <p:cNvPicPr>
            <a:picLocks noChangeAspect="1" noChangeArrowheads="1"/>
          </p:cNvPicPr>
          <p:nvPr/>
        </p:nvPicPr>
        <p:blipFill>
          <a:blip r:embed="rId4"/>
          <a:srcRect l="1389" t="14514" b="8769"/>
          <a:stretch>
            <a:fillRect/>
          </a:stretch>
        </p:blipFill>
        <p:spPr bwMode="auto">
          <a:xfrm>
            <a:off x="228600" y="4557713"/>
            <a:ext cx="4267200" cy="2224087"/>
          </a:xfrm>
          <a:prstGeom prst="rect">
            <a:avLst/>
          </a:prstGeom>
          <a:noFill/>
          <a:ln w="9525">
            <a:solidFill>
              <a:schemeClr val="tx1"/>
            </a:solidFill>
            <a:miter lim="800000"/>
            <a:headEnd/>
            <a:tailEnd/>
          </a:ln>
        </p:spPr>
      </p:pic>
      <p:pic>
        <p:nvPicPr>
          <p:cNvPr id="361476" name="Picture 4" descr="Crohn dern anse 3"/>
          <p:cNvPicPr>
            <a:picLocks noChangeAspect="1" noChangeArrowheads="1"/>
          </p:cNvPicPr>
          <p:nvPr/>
        </p:nvPicPr>
        <p:blipFill>
          <a:blip r:embed="rId5"/>
          <a:srcRect l="24638" r="34782" b="9148"/>
          <a:stretch>
            <a:fillRect/>
          </a:stretch>
        </p:blipFill>
        <p:spPr bwMode="auto">
          <a:xfrm>
            <a:off x="6096000" y="76200"/>
            <a:ext cx="2895600" cy="4343400"/>
          </a:xfrm>
          <a:prstGeom prst="rect">
            <a:avLst/>
          </a:prstGeom>
          <a:noFill/>
          <a:ln w="9525">
            <a:solidFill>
              <a:schemeClr val="tx1"/>
            </a:solidFill>
            <a:miter lim="800000"/>
            <a:headEnd/>
            <a:tailEnd/>
          </a:ln>
        </p:spPr>
      </p:pic>
      <p:pic>
        <p:nvPicPr>
          <p:cNvPr id="361477" name="Picture 5" descr="Crohn dern anse 4"/>
          <p:cNvPicPr>
            <a:picLocks noChangeAspect="1" noChangeArrowheads="1"/>
          </p:cNvPicPr>
          <p:nvPr/>
        </p:nvPicPr>
        <p:blipFill>
          <a:blip r:embed="rId6"/>
          <a:srcRect l="32857" t="61839" r="31429" b="10440"/>
          <a:stretch>
            <a:fillRect/>
          </a:stretch>
        </p:blipFill>
        <p:spPr bwMode="auto">
          <a:xfrm>
            <a:off x="4724400" y="4572000"/>
            <a:ext cx="4191000" cy="2179638"/>
          </a:xfrm>
          <a:prstGeom prst="rect">
            <a:avLst/>
          </a:prstGeom>
          <a:noFill/>
          <a:ln w="9525">
            <a:solidFill>
              <a:schemeClr val="tx1"/>
            </a:solidFill>
            <a:miter lim="800000"/>
            <a:headEnd/>
            <a:tailEnd/>
          </a:ln>
        </p:spPr>
      </p:pic>
      <p:pic>
        <p:nvPicPr>
          <p:cNvPr id="361478" name="Picture 6" descr="Crohn dern anse 5"/>
          <p:cNvPicPr>
            <a:picLocks noChangeAspect="1" noChangeArrowheads="1"/>
          </p:cNvPicPr>
          <p:nvPr/>
        </p:nvPicPr>
        <p:blipFill>
          <a:blip r:embed="rId7"/>
          <a:srcRect l="24324" r="31081" b="2017"/>
          <a:stretch>
            <a:fillRect/>
          </a:stretch>
        </p:blipFill>
        <p:spPr bwMode="auto">
          <a:xfrm>
            <a:off x="3048000" y="31750"/>
            <a:ext cx="2979738" cy="4387850"/>
          </a:xfrm>
          <a:prstGeom prst="rect">
            <a:avLst/>
          </a:prstGeom>
          <a:noFill/>
          <a:ln w="9525">
            <a:solidFill>
              <a:schemeClr val="tx1"/>
            </a:solidFill>
            <a:miter lim="800000"/>
            <a:headEnd/>
            <a:tailEnd/>
          </a:ln>
        </p:spPr>
      </p:pic>
      <p:sp>
        <p:nvSpPr>
          <p:cNvPr id="361479" name="Line 7"/>
          <p:cNvSpPr>
            <a:spLocks noChangeShapeType="1"/>
          </p:cNvSpPr>
          <p:nvPr/>
        </p:nvSpPr>
        <p:spPr bwMode="auto">
          <a:xfrm flipH="1">
            <a:off x="4495800" y="2438400"/>
            <a:ext cx="457200" cy="457200"/>
          </a:xfrm>
          <a:prstGeom prst="line">
            <a:avLst/>
          </a:prstGeom>
          <a:noFill/>
          <a:ln w="19050">
            <a:solidFill>
              <a:srgbClr val="FF0000"/>
            </a:solidFill>
            <a:round/>
            <a:headEnd/>
            <a:tailEnd type="triangle" w="med" len="med"/>
          </a:ln>
          <a:effectLst/>
        </p:spPr>
        <p:txBody>
          <a:bodyPr/>
          <a:lstStyle/>
          <a:p>
            <a:endParaRPr lang="fr-FR"/>
          </a:p>
        </p:txBody>
      </p:sp>
      <p:sp>
        <p:nvSpPr>
          <p:cNvPr id="361480" name="Line 8"/>
          <p:cNvSpPr>
            <a:spLocks noChangeShapeType="1"/>
          </p:cNvSpPr>
          <p:nvPr/>
        </p:nvSpPr>
        <p:spPr bwMode="auto">
          <a:xfrm flipH="1">
            <a:off x="7620000" y="3048000"/>
            <a:ext cx="457200" cy="457200"/>
          </a:xfrm>
          <a:prstGeom prst="line">
            <a:avLst/>
          </a:prstGeom>
          <a:noFill/>
          <a:ln w="19050">
            <a:solidFill>
              <a:srgbClr val="FF0000"/>
            </a:solidFill>
            <a:round/>
            <a:headEnd/>
            <a:tailEnd type="triangle" w="med" len="med"/>
          </a:ln>
          <a:effectLst/>
        </p:spPr>
        <p:txBody>
          <a:bodyPr/>
          <a:lstStyle/>
          <a:p>
            <a:endParaRPr lang="fr-FR"/>
          </a:p>
        </p:txBody>
      </p:sp>
      <p:sp>
        <p:nvSpPr>
          <p:cNvPr id="361481" name="Line 9"/>
          <p:cNvSpPr>
            <a:spLocks noChangeShapeType="1"/>
          </p:cNvSpPr>
          <p:nvPr/>
        </p:nvSpPr>
        <p:spPr bwMode="auto">
          <a:xfrm flipH="1">
            <a:off x="6324600" y="5105400"/>
            <a:ext cx="457200" cy="457200"/>
          </a:xfrm>
          <a:prstGeom prst="line">
            <a:avLst/>
          </a:prstGeom>
          <a:noFill/>
          <a:ln w="19050">
            <a:solidFill>
              <a:srgbClr val="FF0000"/>
            </a:solidFill>
            <a:round/>
            <a:headEnd/>
            <a:tailEnd type="triangle" w="med" len="med"/>
          </a:ln>
          <a:effec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14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14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1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9" grpId="0" animBg="1"/>
      <p:bldP spid="361480" grpId="0" animBg="1"/>
      <p:bldP spid="36148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a:ln w="57150">
            <a:solidFill>
              <a:schemeClr val="bg2">
                <a:lumMod val="75000"/>
              </a:schemeClr>
            </a:solidFill>
          </a:ln>
        </p:spPr>
        <p:txBody>
          <a:bodyPr vert="horz" lIns="91440" tIns="45720" rIns="91440" bIns="45720" rtlCol="0" anchor="ctr">
            <a:normAutofit/>
          </a:bodyPr>
          <a:lstStyle/>
          <a:p>
            <a:r>
              <a:rPr lang="fr-FR" sz="4000" dirty="0" err="1" smtClean="0"/>
              <a:t>Comb sign</a:t>
            </a:r>
          </a:p>
        </p:txBody>
      </p:sp>
      <p:pic>
        <p:nvPicPr>
          <p:cNvPr id="33796" name="Picture 4" descr="coomb sign 1"/>
          <p:cNvPicPr>
            <a:picLocks noChangeAspect="1" noChangeArrowheads="1"/>
          </p:cNvPicPr>
          <p:nvPr/>
        </p:nvPicPr>
        <p:blipFill>
          <a:blip r:embed="rId3"/>
          <a:srcRect l="3798" t="15118" r="13924" b="14960"/>
          <a:stretch>
            <a:fillRect/>
          </a:stretch>
        </p:blipFill>
        <p:spPr bwMode="auto">
          <a:xfrm>
            <a:off x="4114800" y="1447800"/>
            <a:ext cx="4953000" cy="2819400"/>
          </a:xfrm>
          <a:prstGeom prst="rect">
            <a:avLst/>
          </a:prstGeom>
          <a:noFill/>
          <a:ln w="9525">
            <a:solidFill>
              <a:schemeClr val="tx1"/>
            </a:solidFill>
            <a:miter lim="800000"/>
            <a:headEnd/>
            <a:tailEnd/>
          </a:ln>
        </p:spPr>
      </p:pic>
      <p:pic>
        <p:nvPicPr>
          <p:cNvPr id="33797" name="Picture 5" descr="coomb sign 2"/>
          <p:cNvPicPr>
            <a:picLocks noChangeAspect="1" noChangeArrowheads="1"/>
          </p:cNvPicPr>
          <p:nvPr/>
        </p:nvPicPr>
        <p:blipFill>
          <a:blip r:embed="rId4"/>
          <a:srcRect l="1961" t="17561" r="11765" b="15091"/>
          <a:stretch>
            <a:fillRect/>
          </a:stretch>
        </p:blipFill>
        <p:spPr bwMode="auto">
          <a:xfrm>
            <a:off x="4114800" y="4191000"/>
            <a:ext cx="4953000" cy="2590800"/>
          </a:xfrm>
          <a:prstGeom prst="rect">
            <a:avLst/>
          </a:prstGeom>
          <a:noFill/>
          <a:ln w="9525">
            <a:solidFill>
              <a:schemeClr val="tx1"/>
            </a:solidFill>
            <a:miter lim="800000"/>
            <a:headEnd/>
            <a:tailEnd/>
          </a:ln>
        </p:spPr>
      </p:pic>
      <p:sp>
        <p:nvSpPr>
          <p:cNvPr id="7" name="Rectangle 3"/>
          <p:cNvSpPr txBox="1">
            <a:spLocks noGrp="1" noChangeArrowheads="1"/>
          </p:cNvSpPr>
          <p:nvPr>
            <p:ph idx="1"/>
          </p:nvPr>
        </p:nvSpPr>
        <p:spPr>
          <a:xfrm>
            <a:off x="457200" y="1600200"/>
            <a:ext cx="3543296" cy="4525963"/>
          </a:xfrm>
          <a:prstGeom prst="rect">
            <a:avLst/>
          </a:prstGeom>
          <a:ln>
            <a:solidFill>
              <a:schemeClr val="tx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smtClean="0">
                <a:ln>
                  <a:noFill/>
                </a:ln>
                <a:solidFill>
                  <a:schemeClr val="tx1"/>
                </a:solidFill>
                <a:effectLst/>
                <a:uLnTx/>
                <a:uFillTx/>
                <a:latin typeface="+mn-lt"/>
                <a:ea typeface="+mn-ea"/>
                <a:cs typeface="+mn-cs"/>
              </a:rPr>
              <a:t>Mesenteric hypervascularization =enlargement of mesenteric vessels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fr-FR" dirty="0" smtClean="0">
                <a:ln>
                  <a:noFill/>
                </a:ln>
                <a:solidFill>
                  <a:schemeClr val="tx1"/>
                </a:solidFill>
                <a:effectLst/>
              </a:rPr>
              <a:t> </a:t>
            </a:r>
          </a:p>
        </p:txBody>
      </p:sp>
      <p:pic>
        <p:nvPicPr>
          <p:cNvPr id="238595" name="Picture 3" descr="s00330-004-2302-8fhb3a-b[1]"/>
          <p:cNvPicPr>
            <a:picLocks noChangeAspect="1" noChangeArrowheads="1"/>
          </p:cNvPicPr>
          <p:nvPr/>
        </p:nvPicPr>
        <p:blipFill>
          <a:blip r:embed="rId3"/>
          <a:srcRect/>
          <a:stretch>
            <a:fillRect/>
          </a:stretch>
        </p:blipFill>
        <p:spPr bwMode="auto">
          <a:xfrm>
            <a:off x="0" y="1916113"/>
            <a:ext cx="9144000" cy="49053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88913"/>
            <a:ext cx="7772400" cy="1143000"/>
          </a:xfrm>
          <a:ln w="57150">
            <a:solidFill>
              <a:schemeClr val="bg2">
                <a:lumMod val="75000"/>
              </a:schemeClr>
            </a:solidFill>
          </a:ln>
        </p:spPr>
        <p:txBody>
          <a:bodyPr vert="horz" lIns="91440" tIns="45720" rIns="91440" bIns="45720" rtlCol="0" anchor="ctr">
            <a:normAutofit/>
          </a:bodyPr>
          <a:lstStyle/>
          <a:p>
            <a:r>
              <a:rPr lang="fr-FR" sz="4000" dirty="0" err="1" smtClean="0"/>
              <a:t>Lymph nodes</a:t>
            </a:r>
          </a:p>
        </p:txBody>
      </p:sp>
      <p:pic>
        <p:nvPicPr>
          <p:cNvPr id="34819" name="Picture 3" descr="gg 1"/>
          <p:cNvPicPr>
            <a:picLocks noChangeAspect="1" noChangeArrowheads="1"/>
          </p:cNvPicPr>
          <p:nvPr/>
        </p:nvPicPr>
        <p:blipFill>
          <a:blip r:embed="rId3"/>
          <a:srcRect l="24837" r="24837"/>
          <a:stretch>
            <a:fillRect/>
          </a:stretch>
        </p:blipFill>
        <p:spPr bwMode="auto">
          <a:xfrm>
            <a:off x="457200" y="1485900"/>
            <a:ext cx="4035425" cy="5372100"/>
          </a:xfrm>
          <a:prstGeom prst="rect">
            <a:avLst/>
          </a:prstGeom>
          <a:noFill/>
          <a:ln w="9525">
            <a:noFill/>
            <a:miter lim="800000"/>
            <a:headEnd/>
            <a:tailEnd/>
          </a:ln>
        </p:spPr>
      </p:pic>
      <p:sp>
        <p:nvSpPr>
          <p:cNvPr id="34820" name="Oval 5"/>
          <p:cNvSpPr>
            <a:spLocks noChangeArrowheads="1"/>
          </p:cNvSpPr>
          <p:nvPr/>
        </p:nvSpPr>
        <p:spPr bwMode="auto">
          <a:xfrm>
            <a:off x="1447800" y="4876800"/>
            <a:ext cx="1143000" cy="990600"/>
          </a:xfrm>
          <a:prstGeom prst="ellipse">
            <a:avLst/>
          </a:prstGeom>
          <a:noFill/>
          <a:ln w="25400">
            <a:solidFill>
              <a:srgbClr val="FF0000"/>
            </a:solidFill>
            <a:round/>
            <a:headEnd/>
            <a:tailEnd/>
          </a:ln>
        </p:spPr>
        <p:txBody>
          <a:bodyPr wrap="none" anchor="ctr"/>
          <a:lstStyle/>
          <a:p>
            <a:endParaRPr lang="fr-FR"/>
          </a:p>
        </p:txBody>
      </p:sp>
      <p:pic>
        <p:nvPicPr>
          <p:cNvPr id="34821" name="Picture 2" descr="F:\images crohn\maigrot anaelle.jpg"/>
          <p:cNvPicPr>
            <a:picLocks noChangeAspect="1" noChangeArrowheads="1"/>
          </p:cNvPicPr>
          <p:nvPr/>
        </p:nvPicPr>
        <p:blipFill>
          <a:blip r:embed="rId4"/>
          <a:srcRect l="14999" t="10001" r="17500"/>
          <a:stretch>
            <a:fillRect/>
          </a:stretch>
        </p:blipFill>
        <p:spPr bwMode="auto">
          <a:xfrm>
            <a:off x="4630738" y="1485900"/>
            <a:ext cx="3995737"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6" descr="hisler T1 gado.jpg"/>
          <p:cNvPicPr>
            <a:picLocks noChangeAspect="1"/>
          </p:cNvPicPr>
          <p:nvPr/>
        </p:nvPicPr>
        <p:blipFill>
          <a:blip r:embed="rId3"/>
          <a:srcRect/>
          <a:stretch>
            <a:fillRect/>
          </a:stretch>
        </p:blipFill>
        <p:spPr bwMode="auto">
          <a:xfrm>
            <a:off x="4325938" y="2349500"/>
            <a:ext cx="4668837" cy="3959225"/>
          </a:xfrm>
          <a:prstGeom prst="rect">
            <a:avLst/>
          </a:prstGeom>
          <a:noFill/>
          <a:ln w="9525">
            <a:noFill/>
            <a:miter lim="800000"/>
            <a:headEnd/>
            <a:tailEnd/>
          </a:ln>
        </p:spPr>
      </p:pic>
      <p:pic>
        <p:nvPicPr>
          <p:cNvPr id="35843" name="Image 7" descr="hisler truffi.jpg"/>
          <p:cNvPicPr>
            <a:picLocks noChangeAspect="1"/>
          </p:cNvPicPr>
          <p:nvPr/>
        </p:nvPicPr>
        <p:blipFill>
          <a:blip r:embed="rId4"/>
          <a:srcRect/>
          <a:stretch>
            <a:fillRect/>
          </a:stretch>
        </p:blipFill>
        <p:spPr bwMode="auto">
          <a:xfrm>
            <a:off x="69850" y="2349500"/>
            <a:ext cx="4151313" cy="4032250"/>
          </a:xfrm>
          <a:prstGeom prst="rect">
            <a:avLst/>
          </a:prstGeom>
          <a:noFill/>
          <a:ln w="9525">
            <a:noFill/>
            <a:miter lim="800000"/>
            <a:headEnd/>
            <a:tailEnd/>
          </a:ln>
        </p:spPr>
      </p:pic>
      <p:sp>
        <p:nvSpPr>
          <p:cNvPr id="35844" name="Rectangle 2"/>
          <p:cNvSpPr txBox="1">
            <a:spLocks noChangeArrowheads="1"/>
          </p:cNvSpPr>
          <p:nvPr/>
        </p:nvSpPr>
        <p:spPr bwMode="auto">
          <a:xfrm>
            <a:off x="685800" y="485775"/>
            <a:ext cx="7772400" cy="1143000"/>
          </a:xfrm>
          <a:prstGeom prst="rect">
            <a:avLst/>
          </a:prstGeom>
          <a:noFill/>
          <a:ln w="57150">
            <a:solidFill>
              <a:schemeClr val="bg2">
                <a:lumMod val="75000"/>
              </a:schemeClr>
            </a:solidFill>
            <a:miter lim="800000"/>
            <a:headEnd/>
            <a:tailEnd/>
          </a:ln>
        </p:spPr>
        <p:txBody>
          <a:bodyPr/>
          <a:lstStyle/>
          <a:p>
            <a:pPr algn="ctr"/>
            <a:r>
              <a:rPr lang="fr-FR" sz="3600" dirty="0" err="1">
                <a:latin typeface="Calibri" pitchFamily="34" charset="0"/>
              </a:rPr>
              <a:t>Sclerolipomatosis</a:t>
            </a:r>
            <a:endParaRPr lang="fr-FR" sz="3600" dirty="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C:\Documents and Settings\maïté\Mes documents\HGE 2006\Blot\TG 2.jpg"/>
          <p:cNvPicPr>
            <a:picLocks noChangeAspect="1" noChangeArrowheads="1"/>
          </p:cNvPicPr>
          <p:nvPr/>
        </p:nvPicPr>
        <p:blipFill>
          <a:blip r:embed="rId3"/>
          <a:srcRect/>
          <a:stretch>
            <a:fillRect/>
          </a:stretch>
        </p:blipFill>
        <p:spPr bwMode="auto">
          <a:xfrm>
            <a:off x="109538" y="1981200"/>
            <a:ext cx="3548062" cy="4114800"/>
          </a:xfrm>
          <a:prstGeom prst="rect">
            <a:avLst/>
          </a:prstGeom>
          <a:noFill/>
          <a:ln w="9525">
            <a:noFill/>
            <a:miter lim="800000"/>
            <a:headEnd/>
            <a:tailEnd/>
          </a:ln>
        </p:spPr>
      </p:pic>
      <p:pic>
        <p:nvPicPr>
          <p:cNvPr id="36867" name="Picture 13" descr="C:\Documents and Settings\maïté\Mes documents\HGE 2006\Blot\haste coro derniere anse 1.jpg"/>
          <p:cNvPicPr>
            <a:picLocks noChangeAspect="1" noChangeArrowheads="1"/>
          </p:cNvPicPr>
          <p:nvPr/>
        </p:nvPicPr>
        <p:blipFill>
          <a:blip r:embed="rId4"/>
          <a:srcRect/>
          <a:stretch>
            <a:fillRect/>
          </a:stretch>
        </p:blipFill>
        <p:spPr bwMode="auto">
          <a:xfrm>
            <a:off x="2590800" y="1981200"/>
            <a:ext cx="2195513" cy="4127500"/>
          </a:xfrm>
          <a:prstGeom prst="rect">
            <a:avLst/>
          </a:prstGeom>
          <a:noFill/>
          <a:ln w="12700">
            <a:noFill/>
            <a:miter lim="800000"/>
            <a:headEnd/>
            <a:tailEnd/>
          </a:ln>
        </p:spPr>
      </p:pic>
      <p:pic>
        <p:nvPicPr>
          <p:cNvPr id="36868" name="Picture 14" descr="C:\Documents and Settings\maïté\Mes documents\HGE 2006\Blot\haste coro derniere anse 2.jpg"/>
          <p:cNvPicPr>
            <a:picLocks noChangeAspect="1" noChangeArrowheads="1"/>
          </p:cNvPicPr>
          <p:nvPr/>
        </p:nvPicPr>
        <p:blipFill>
          <a:blip r:embed="rId5"/>
          <a:srcRect/>
          <a:stretch>
            <a:fillRect/>
          </a:stretch>
        </p:blipFill>
        <p:spPr bwMode="auto">
          <a:xfrm>
            <a:off x="4495800" y="1981200"/>
            <a:ext cx="2281238" cy="4114800"/>
          </a:xfrm>
          <a:prstGeom prst="rect">
            <a:avLst/>
          </a:prstGeom>
          <a:noFill/>
          <a:ln w="19050">
            <a:solidFill>
              <a:schemeClr val="tx1"/>
            </a:solidFill>
            <a:miter lim="800000"/>
            <a:headEnd/>
            <a:tailEnd/>
          </a:ln>
        </p:spPr>
      </p:pic>
      <p:pic>
        <p:nvPicPr>
          <p:cNvPr id="36869" name="Picture 15" descr="C:\Documents and Settings\maïté\Mes documents\HGE 2006\Blot\haste coro derniere anse 5.jpg"/>
          <p:cNvPicPr>
            <a:picLocks noChangeAspect="1" noChangeArrowheads="1"/>
          </p:cNvPicPr>
          <p:nvPr/>
        </p:nvPicPr>
        <p:blipFill>
          <a:blip r:embed="rId6"/>
          <a:srcRect/>
          <a:stretch>
            <a:fillRect/>
          </a:stretch>
        </p:blipFill>
        <p:spPr bwMode="auto">
          <a:xfrm>
            <a:off x="6400800" y="1981200"/>
            <a:ext cx="2667000" cy="4114800"/>
          </a:xfrm>
          <a:prstGeom prst="rect">
            <a:avLst/>
          </a:prstGeom>
          <a:noFill/>
          <a:ln w="12700">
            <a:noFill/>
            <a:miter lim="800000"/>
            <a:headEnd/>
            <a:tailEnd/>
          </a:ln>
        </p:spPr>
      </p:pic>
      <p:sp>
        <p:nvSpPr>
          <p:cNvPr id="36870" name="Line 17"/>
          <p:cNvSpPr>
            <a:spLocks noChangeShapeType="1"/>
          </p:cNvSpPr>
          <p:nvPr/>
        </p:nvSpPr>
        <p:spPr bwMode="auto">
          <a:xfrm>
            <a:off x="2590800" y="1981200"/>
            <a:ext cx="0" cy="4114800"/>
          </a:xfrm>
          <a:prstGeom prst="line">
            <a:avLst/>
          </a:prstGeom>
          <a:noFill/>
          <a:ln w="9525">
            <a:noFill/>
            <a:round/>
            <a:headEnd/>
            <a:tailEnd/>
          </a:ln>
        </p:spPr>
        <p:txBody>
          <a:bodyPr/>
          <a:lstStyle/>
          <a:p>
            <a:endParaRPr lang="fr-FR"/>
          </a:p>
        </p:txBody>
      </p:sp>
      <p:sp>
        <p:nvSpPr>
          <p:cNvPr id="36871" name="Line 18"/>
          <p:cNvSpPr>
            <a:spLocks noChangeShapeType="1"/>
          </p:cNvSpPr>
          <p:nvPr/>
        </p:nvSpPr>
        <p:spPr bwMode="auto">
          <a:xfrm>
            <a:off x="4495800" y="1981200"/>
            <a:ext cx="0" cy="4114800"/>
          </a:xfrm>
          <a:prstGeom prst="line">
            <a:avLst/>
          </a:prstGeom>
          <a:noFill/>
          <a:ln w="9525">
            <a:noFill/>
            <a:round/>
            <a:headEnd/>
            <a:tailEnd/>
          </a:ln>
        </p:spPr>
        <p:txBody>
          <a:bodyPr/>
          <a:lstStyle/>
          <a:p>
            <a:endParaRPr lang="fr-FR"/>
          </a:p>
        </p:txBody>
      </p:sp>
      <p:sp>
        <p:nvSpPr>
          <p:cNvPr id="36872" name="Line 19"/>
          <p:cNvSpPr>
            <a:spLocks noChangeShapeType="1"/>
          </p:cNvSpPr>
          <p:nvPr/>
        </p:nvSpPr>
        <p:spPr bwMode="auto">
          <a:xfrm>
            <a:off x="6400800" y="1981200"/>
            <a:ext cx="0" cy="4114800"/>
          </a:xfrm>
          <a:prstGeom prst="line">
            <a:avLst/>
          </a:prstGeom>
          <a:noFill/>
          <a:ln w="9525">
            <a:noFill/>
            <a:round/>
            <a:headEnd/>
            <a:tailEnd/>
          </a:ln>
        </p:spPr>
        <p:txBody>
          <a:bodyPr/>
          <a:lstStyle/>
          <a:p>
            <a:endParaRPr lang="fr-FR"/>
          </a:p>
        </p:txBody>
      </p:sp>
      <p:sp>
        <p:nvSpPr>
          <p:cNvPr id="36873" name="Text Box 20"/>
          <p:cNvSpPr txBox="1">
            <a:spLocks noChangeArrowheads="1"/>
          </p:cNvSpPr>
          <p:nvPr/>
        </p:nvSpPr>
        <p:spPr bwMode="auto">
          <a:xfrm>
            <a:off x="8213725" y="5603875"/>
            <a:ext cx="877888" cy="457200"/>
          </a:xfrm>
          <a:prstGeom prst="rect">
            <a:avLst/>
          </a:prstGeom>
          <a:noFill/>
          <a:ln w="9525">
            <a:noFill/>
            <a:miter lim="800000"/>
            <a:headEnd/>
            <a:tailEnd/>
          </a:ln>
        </p:spPr>
        <p:txBody>
          <a:bodyPr wrap="none">
            <a:spAutoFit/>
          </a:bodyPr>
          <a:lstStyle/>
          <a:p>
            <a:r>
              <a:rPr lang="fr-FR"/>
              <a:t>Haste</a:t>
            </a:r>
          </a:p>
        </p:txBody>
      </p:sp>
      <p:sp>
        <p:nvSpPr>
          <p:cNvPr id="12" name="Rectangle 11"/>
          <p:cNvSpPr/>
          <p:nvPr/>
        </p:nvSpPr>
        <p:spPr>
          <a:xfrm>
            <a:off x="142875" y="2000250"/>
            <a:ext cx="8929688" cy="40719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875" name="Titre 12"/>
          <p:cNvSpPr>
            <a:spLocks noGrp="1"/>
          </p:cNvSpPr>
          <p:nvPr>
            <p:ph type="title"/>
          </p:nvPr>
        </p:nvSpPr>
        <p:spPr>
          <a:ln w="57150">
            <a:solidFill>
              <a:schemeClr val="bg2">
                <a:lumMod val="75000"/>
              </a:schemeClr>
            </a:solidFill>
          </a:ln>
        </p:spPr>
        <p:txBody>
          <a:bodyPr/>
          <a:lstStyle/>
          <a:p>
            <a:r>
              <a:rPr lang="fr-FR" dirty="0" smtClean="0"/>
              <a:t> Location and </a:t>
            </a:r>
            <a:r>
              <a:rPr lang="fr-FR" dirty="0" err="1" smtClean="0"/>
              <a:t>Length</a:t>
            </a:r>
            <a:r>
              <a:rPr lang="fr-FR" dirty="0" smtClean="0"/>
              <a:t> of </a:t>
            </a:r>
            <a:r>
              <a:rPr lang="fr-FR" dirty="0" err="1" smtClean="0"/>
              <a:t>disease</a:t>
            </a:r>
            <a:endParaRPr lang="fr-FR"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4" descr="C:\Documents and Settings\maïté\Mes documents\HGE 2006\Friederich\truffi coro.jpg"/>
          <p:cNvPicPr>
            <a:picLocks noChangeAspect="1" noChangeArrowheads="1"/>
          </p:cNvPicPr>
          <p:nvPr/>
        </p:nvPicPr>
        <p:blipFill>
          <a:blip r:embed="rId3"/>
          <a:srcRect/>
          <a:stretch>
            <a:fillRect/>
          </a:stretch>
        </p:blipFill>
        <p:spPr bwMode="auto">
          <a:xfrm>
            <a:off x="544513" y="1676400"/>
            <a:ext cx="3722687"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16" name="Picture 5" descr="C:\Documents and Settings\maïté\Mes documents\HGE 2006\Friederich\truffi axial 2.jpg"/>
          <p:cNvPicPr>
            <a:picLocks noChangeAspect="1" noChangeArrowheads="1"/>
          </p:cNvPicPr>
          <p:nvPr/>
        </p:nvPicPr>
        <p:blipFill>
          <a:blip r:embed="rId4"/>
          <a:srcRect/>
          <a:stretch>
            <a:fillRect/>
          </a:stretch>
        </p:blipFill>
        <p:spPr bwMode="auto">
          <a:xfrm>
            <a:off x="4425950" y="1524000"/>
            <a:ext cx="3879850" cy="249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17" name="Picture 6" descr="C:\Documents and Settings\maïté\Mes documents\HGE 2006\Friederich\truffi axial.jpg"/>
          <p:cNvPicPr>
            <a:picLocks noChangeAspect="1" noChangeArrowheads="1"/>
          </p:cNvPicPr>
          <p:nvPr/>
        </p:nvPicPr>
        <p:blipFill>
          <a:blip r:embed="rId5"/>
          <a:srcRect/>
          <a:stretch>
            <a:fillRect/>
          </a:stretch>
        </p:blipFill>
        <p:spPr bwMode="auto">
          <a:xfrm>
            <a:off x="4419600" y="4114800"/>
            <a:ext cx="388620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re 5"/>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Lewin 5b.jpg"/>
          <p:cNvPicPr>
            <a:picLocks noGrp="1" noChangeAspect="1"/>
          </p:cNvPicPr>
          <p:nvPr>
            <p:ph sz="half" idx="1"/>
          </p:nvPr>
        </p:nvPicPr>
        <p:blipFill>
          <a:blip r:embed="rId3"/>
          <a:stretch>
            <a:fillRect/>
          </a:stretch>
        </p:blipFill>
        <p:spPr>
          <a:xfrm>
            <a:off x="142844" y="1071546"/>
            <a:ext cx="4139326" cy="5500704"/>
          </a:xfrm>
          <a:ln w="38100" cap="sq">
            <a:solidFill>
              <a:srgbClr val="000000"/>
            </a:solidFill>
          </a:ln>
          <a:effectLst>
            <a:outerShdw blurRad="50800" dist="38100" dir="2700000" algn="tl" rotWithShape="0">
              <a:srgbClr val="000000">
                <a:alpha val="43000"/>
              </a:srgbClr>
            </a:outerShdw>
          </a:effectLst>
        </p:spPr>
      </p:pic>
      <p:pic>
        <p:nvPicPr>
          <p:cNvPr id="8" name="Image 7" descr="Jardini T1 gado atteinte 2 jejunale.jpg"/>
          <p:cNvPicPr>
            <a:picLocks noChangeAspect="1"/>
          </p:cNvPicPr>
          <p:nvPr/>
        </p:nvPicPr>
        <p:blipFill>
          <a:blip r:embed="rId4"/>
          <a:stretch>
            <a:fillRect/>
          </a:stretch>
        </p:blipFill>
        <p:spPr>
          <a:xfrm>
            <a:off x="4714876" y="1071546"/>
            <a:ext cx="4125529" cy="5500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990" name="Rectangle 8"/>
          <p:cNvSpPr>
            <a:spLocks noChangeArrowheads="1"/>
          </p:cNvSpPr>
          <p:nvPr/>
        </p:nvSpPr>
        <p:spPr bwMode="auto">
          <a:xfrm>
            <a:off x="5429250" y="4143375"/>
            <a:ext cx="249238" cy="369888"/>
          </a:xfrm>
          <a:prstGeom prst="rect">
            <a:avLst/>
          </a:prstGeom>
          <a:noFill/>
          <a:ln w="9525">
            <a:noFill/>
            <a:miter lim="800000"/>
            <a:headEnd/>
            <a:tailEnd/>
          </a:ln>
        </p:spPr>
        <p:txBody>
          <a:bodyPr wrap="none">
            <a:spAutoFit/>
          </a:bodyPr>
          <a:lstStyle/>
          <a:p>
            <a:r>
              <a:rPr lang="fr-F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57150">
            <a:solidFill>
              <a:schemeClr val="bg2">
                <a:lumMod val="75000"/>
              </a:schemeClr>
            </a:solidFill>
          </a:ln>
        </p:spPr>
        <p:txBody>
          <a:bodyPr vert="horz" lIns="91440" tIns="45720" rIns="91440" bIns="45720" rtlCol="0" anchor="ctr">
            <a:normAutofit/>
          </a:bodyPr>
          <a:lstStyle/>
          <a:p>
            <a:r>
              <a:rPr lang="fr-FR" dirty="0"/>
              <a:t>Basic Technique- MRE</a:t>
            </a:r>
          </a:p>
        </p:txBody>
      </p:sp>
      <p:sp>
        <p:nvSpPr>
          <p:cNvPr id="3" name="Espace réservé du contenu 2"/>
          <p:cNvSpPr>
            <a:spLocks noGrp="1"/>
          </p:cNvSpPr>
          <p:nvPr>
            <p:ph idx="1"/>
          </p:nvPr>
        </p:nvSpPr>
        <p:spPr>
          <a:xfrm>
            <a:off x="357158" y="1600200"/>
            <a:ext cx="8472518" cy="4525963"/>
          </a:xfrm>
        </p:spPr>
        <p:txBody>
          <a:bodyPr>
            <a:normAutofit fontScale="85000" lnSpcReduction="10000"/>
          </a:bodyPr>
          <a:lstStyle/>
          <a:p>
            <a:r>
              <a:rPr lang="fr-FR" dirty="0" err="1" smtClean="0"/>
              <a:t>What</a:t>
            </a:r>
            <a:r>
              <a:rPr lang="fr-FR" dirty="0" smtClean="0"/>
              <a:t> </a:t>
            </a:r>
            <a:r>
              <a:rPr lang="fr-FR" dirty="0" err="1" smtClean="0"/>
              <a:t>should</a:t>
            </a:r>
            <a:r>
              <a:rPr lang="fr-FR" dirty="0" smtClean="0"/>
              <a:t> </a:t>
            </a:r>
            <a:r>
              <a:rPr lang="fr-FR" dirty="0" err="1" smtClean="0"/>
              <a:t>be</a:t>
            </a:r>
            <a:r>
              <a:rPr lang="fr-FR" dirty="0" smtClean="0"/>
              <a:t> the ingestion time of oral </a:t>
            </a:r>
            <a:r>
              <a:rPr lang="fr-FR" dirty="0" err="1" smtClean="0"/>
              <a:t>contrast</a:t>
            </a:r>
            <a:r>
              <a:rPr lang="fr-FR" dirty="0" smtClean="0"/>
              <a:t> in a patient </a:t>
            </a:r>
            <a:r>
              <a:rPr lang="fr-FR" dirty="0" err="1" smtClean="0"/>
              <a:t>without</a:t>
            </a:r>
            <a:r>
              <a:rPr lang="fr-FR" dirty="0" smtClean="0"/>
              <a:t> </a:t>
            </a:r>
            <a:r>
              <a:rPr lang="fr-FR" dirty="0" err="1" smtClean="0"/>
              <a:t>previous</a:t>
            </a:r>
            <a:r>
              <a:rPr lang="fr-FR" dirty="0" smtClean="0"/>
              <a:t> major </a:t>
            </a:r>
            <a:r>
              <a:rPr lang="fr-FR" dirty="0" err="1" smtClean="0"/>
              <a:t>small</a:t>
            </a:r>
            <a:r>
              <a:rPr lang="fr-FR" dirty="0" smtClean="0"/>
              <a:t> </a:t>
            </a:r>
            <a:r>
              <a:rPr lang="fr-FR" dirty="0" err="1" smtClean="0"/>
              <a:t>bowel</a:t>
            </a:r>
            <a:r>
              <a:rPr lang="fr-FR" dirty="0" smtClean="0"/>
              <a:t> </a:t>
            </a:r>
            <a:r>
              <a:rPr lang="fr-FR" dirty="0" err="1" smtClean="0"/>
              <a:t>resection</a:t>
            </a:r>
            <a:r>
              <a:rPr lang="fr-FR" dirty="0" smtClean="0"/>
              <a:t> ? </a:t>
            </a:r>
          </a:p>
          <a:p>
            <a:pPr lvl="1"/>
            <a:r>
              <a:rPr lang="fr-FR" dirty="0" smtClean="0"/>
              <a:t>40-60 minutes</a:t>
            </a:r>
          </a:p>
          <a:p>
            <a:r>
              <a:rPr lang="fr-FR" dirty="0" err="1" smtClean="0"/>
              <a:t>What</a:t>
            </a:r>
            <a:r>
              <a:rPr lang="fr-FR" dirty="0" smtClean="0"/>
              <a:t> do I do </a:t>
            </a:r>
            <a:r>
              <a:rPr lang="fr-FR" dirty="0" err="1" smtClean="0"/>
              <a:t>when</a:t>
            </a:r>
            <a:r>
              <a:rPr lang="fr-FR" dirty="0" smtClean="0"/>
              <a:t> </a:t>
            </a:r>
            <a:r>
              <a:rPr lang="fr-FR" dirty="0" err="1" smtClean="0"/>
              <a:t>there</a:t>
            </a:r>
            <a:r>
              <a:rPr lang="fr-FR" dirty="0" smtClean="0"/>
              <a:t> </a:t>
            </a:r>
            <a:r>
              <a:rPr lang="fr-FR" dirty="0" err="1" smtClean="0"/>
              <a:t>is</a:t>
            </a:r>
            <a:r>
              <a:rPr lang="fr-FR" dirty="0" smtClean="0"/>
              <a:t> a </a:t>
            </a:r>
            <a:r>
              <a:rPr lang="fr-FR" dirty="0" err="1" smtClean="0"/>
              <a:t>stoma</a:t>
            </a:r>
            <a:r>
              <a:rPr lang="fr-FR" dirty="0" smtClean="0"/>
              <a:t>?</a:t>
            </a:r>
          </a:p>
          <a:p>
            <a:pPr lvl="1"/>
            <a:r>
              <a:rPr lang="fr-FR" dirty="0" err="1" smtClean="0"/>
              <a:t>Plugg</a:t>
            </a:r>
            <a:r>
              <a:rPr lang="fr-FR" dirty="0" smtClean="0"/>
              <a:t> </a:t>
            </a:r>
            <a:r>
              <a:rPr lang="fr-FR" dirty="0" err="1" smtClean="0"/>
              <a:t>it</a:t>
            </a:r>
            <a:endParaRPr lang="fr-FR" dirty="0"/>
          </a:p>
          <a:p>
            <a:r>
              <a:rPr lang="fr-FR" dirty="0" smtClean="0"/>
              <a:t>Scanning </a:t>
            </a:r>
            <a:r>
              <a:rPr lang="fr-FR" dirty="0" err="1" smtClean="0"/>
              <a:t>earlier</a:t>
            </a:r>
            <a:r>
              <a:rPr lang="fr-FR" dirty="0" smtClean="0"/>
              <a:t> </a:t>
            </a:r>
            <a:r>
              <a:rPr lang="fr-FR" dirty="0" err="1" smtClean="0"/>
              <a:t>may</a:t>
            </a:r>
            <a:r>
              <a:rPr lang="fr-FR" dirty="0" smtClean="0"/>
              <a:t> </a:t>
            </a:r>
            <a:r>
              <a:rPr lang="fr-FR" dirty="0" err="1" smtClean="0"/>
              <a:t>be</a:t>
            </a:r>
            <a:r>
              <a:rPr lang="fr-FR" dirty="0" smtClean="0"/>
              <a:t> </a:t>
            </a:r>
            <a:r>
              <a:rPr lang="fr-FR" dirty="0" err="1" smtClean="0"/>
              <a:t>advisable</a:t>
            </a:r>
            <a:r>
              <a:rPr lang="fr-FR" dirty="0" smtClean="0"/>
              <a:t> (30 minutes) in patients </a:t>
            </a:r>
            <a:r>
              <a:rPr lang="fr-FR" dirty="0" err="1" smtClean="0"/>
              <a:t>with</a:t>
            </a:r>
            <a:r>
              <a:rPr lang="fr-FR" dirty="0" smtClean="0"/>
              <a:t> </a:t>
            </a:r>
            <a:r>
              <a:rPr lang="fr-FR" dirty="0" err="1" smtClean="0"/>
              <a:t>significant</a:t>
            </a:r>
            <a:r>
              <a:rPr lang="fr-FR" dirty="0" smtClean="0"/>
              <a:t> </a:t>
            </a:r>
            <a:r>
              <a:rPr lang="fr-FR" dirty="0" err="1" smtClean="0"/>
              <a:t>bowel</a:t>
            </a:r>
            <a:r>
              <a:rPr lang="fr-FR" dirty="0" smtClean="0"/>
              <a:t> </a:t>
            </a:r>
            <a:r>
              <a:rPr lang="fr-FR" dirty="0" err="1" smtClean="0"/>
              <a:t>resection</a:t>
            </a:r>
            <a:endParaRPr lang="fr-FR" dirty="0" smtClean="0"/>
          </a:p>
          <a:p>
            <a:r>
              <a:rPr lang="fr-FR" dirty="0" err="1" smtClean="0"/>
              <a:t>What</a:t>
            </a:r>
            <a:r>
              <a:rPr lang="fr-FR" dirty="0" smtClean="0"/>
              <a:t> if I </a:t>
            </a:r>
            <a:r>
              <a:rPr lang="fr-FR" dirty="0" err="1" smtClean="0"/>
              <a:t>perform</a:t>
            </a:r>
            <a:r>
              <a:rPr lang="fr-FR" dirty="0" smtClean="0"/>
              <a:t> MR </a:t>
            </a:r>
            <a:r>
              <a:rPr lang="fr-FR" dirty="0" err="1" smtClean="0"/>
              <a:t>enterography</a:t>
            </a:r>
            <a:r>
              <a:rPr lang="fr-FR" dirty="0" smtClean="0"/>
              <a:t> to </a:t>
            </a:r>
            <a:r>
              <a:rPr lang="fr-FR" dirty="0" err="1" smtClean="0"/>
              <a:t>evaluate</a:t>
            </a:r>
            <a:r>
              <a:rPr lang="fr-FR" dirty="0" smtClean="0"/>
              <a:t> colon?</a:t>
            </a:r>
          </a:p>
          <a:p>
            <a:pPr lvl="1"/>
            <a:r>
              <a:rPr lang="fr-FR" dirty="0" err="1" smtClean="0"/>
              <a:t>Administer</a:t>
            </a:r>
            <a:r>
              <a:rPr lang="fr-FR" dirty="0" smtClean="0"/>
              <a:t> </a:t>
            </a:r>
            <a:r>
              <a:rPr lang="fr-FR" dirty="0" err="1" smtClean="0"/>
              <a:t>liquid</a:t>
            </a:r>
            <a:r>
              <a:rPr lang="fr-FR" dirty="0" smtClean="0"/>
              <a:t> </a:t>
            </a:r>
            <a:r>
              <a:rPr lang="fr-FR" dirty="0" err="1" smtClean="0"/>
              <a:t>enema</a:t>
            </a:r>
            <a:r>
              <a:rPr lang="fr-FR" dirty="0" smtClean="0"/>
              <a:t> </a:t>
            </a:r>
            <a:r>
              <a:rPr lang="fr-FR" dirty="0" err="1" smtClean="0"/>
              <a:t>based</a:t>
            </a:r>
            <a:r>
              <a:rPr lang="fr-FR" dirty="0" smtClean="0"/>
              <a:t> on patient </a:t>
            </a:r>
            <a:r>
              <a:rPr lang="fr-FR" dirty="0" err="1" smtClean="0"/>
              <a:t>tolerance</a:t>
            </a:r>
            <a:r>
              <a:rPr lang="fr-FR" dirty="0" smtClean="0"/>
              <a:t> or </a:t>
            </a:r>
            <a:r>
              <a:rPr lang="fr-FR" dirty="0" err="1" smtClean="0"/>
              <a:t>prolonged</a:t>
            </a:r>
            <a:r>
              <a:rPr lang="fr-FR" dirty="0" smtClean="0"/>
              <a:t> oral </a:t>
            </a:r>
            <a:r>
              <a:rPr lang="fr-FR" dirty="0" err="1" smtClean="0"/>
              <a:t>contrast</a:t>
            </a:r>
            <a:r>
              <a:rPr lang="fr-FR" dirty="0" smtClean="0"/>
              <a:t> </a:t>
            </a:r>
            <a:r>
              <a:rPr lang="fr-FR" dirty="0" err="1" smtClean="0"/>
              <a:t>prep</a:t>
            </a:r>
            <a:r>
              <a:rPr lang="fr-FR" dirty="0" smtClean="0"/>
              <a:t> and use water to distend the </a:t>
            </a:r>
            <a:r>
              <a:rPr lang="fr-FR" dirty="0" err="1" smtClean="0"/>
              <a:t>bowel</a:t>
            </a:r>
            <a:endParaRPr lang="fr-FR" dirty="0" smtClean="0"/>
          </a:p>
          <a:p>
            <a:pPr lvl="1"/>
            <a:endParaRPr lang="fr-FR" dirty="0" smtClean="0"/>
          </a:p>
          <a:p>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Tree>
    <p:extLst>
      <p:ext uri="{BB962C8B-B14F-4D97-AF65-F5344CB8AC3E}">
        <p14:creationId xmlns:p14="http://schemas.microsoft.com/office/powerpoint/2010/main" xmlns="" val="257283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57150">
            <a:solidFill>
              <a:schemeClr val="bg2">
                <a:lumMod val="75000"/>
              </a:schemeClr>
            </a:solidFill>
          </a:ln>
        </p:spPr>
        <p:txBody>
          <a:bodyPr/>
          <a:lstStyle/>
          <a:p>
            <a:r>
              <a:rPr lang="fr-FR" dirty="0" smtClean="0"/>
              <a:t>Complications</a:t>
            </a:r>
            <a:endParaRPr lang="fr-FR" dirty="0"/>
          </a:p>
        </p:txBody>
      </p:sp>
      <p:sp>
        <p:nvSpPr>
          <p:cNvPr id="4" name="Espace réservé du contenu 3"/>
          <p:cNvSpPr>
            <a:spLocks noGrp="1"/>
          </p:cNvSpPr>
          <p:nvPr>
            <p:ph idx="1"/>
          </p:nvPr>
        </p:nvSpPr>
        <p:spPr/>
        <p:txBody>
          <a:bodyPr/>
          <a:lstStyle/>
          <a:p>
            <a:r>
              <a:rPr lang="fr-FR" dirty="0" err="1" smtClean="0"/>
              <a:t>Fistula</a:t>
            </a:r>
            <a:endParaRPr lang="fr-FR" dirty="0" smtClean="0"/>
          </a:p>
          <a:p>
            <a:r>
              <a:rPr lang="fr-FR" dirty="0" err="1" smtClean="0"/>
              <a:t>Inflammatory</a:t>
            </a:r>
            <a:r>
              <a:rPr lang="fr-FR" dirty="0" smtClean="0"/>
              <a:t> mass</a:t>
            </a:r>
          </a:p>
          <a:p>
            <a:r>
              <a:rPr lang="fr-FR" dirty="0" err="1" smtClean="0"/>
              <a:t>Abscess</a:t>
            </a:r>
            <a:endParaRPr lang="fr-FR" dirty="0" smtClean="0"/>
          </a:p>
          <a:p>
            <a:r>
              <a:rPr lang="fr-FR" dirty="0" err="1" smtClean="0"/>
              <a:t>Stenosis</a:t>
            </a:r>
            <a:r>
              <a:rPr lang="fr-FR" dirty="0" smtClean="0"/>
              <a:t> and obstruction</a:t>
            </a:r>
            <a:endParaRPr lang="fr-FR" dirty="0"/>
          </a:p>
        </p:txBody>
      </p:sp>
      <p:sp>
        <p:nvSpPr>
          <p:cNvPr id="3" name="Espace réservé du pied de page 2"/>
          <p:cNvSpPr>
            <a:spLocks noGrp="1"/>
          </p:cNvSpPr>
          <p:nvPr>
            <p:ph type="ftr" sz="quarter" idx="11"/>
          </p:nvPr>
        </p:nvSpPr>
        <p:spPr/>
        <p:txBody>
          <a:bodyPr/>
          <a:lstStyle/>
          <a:p>
            <a:r>
              <a:rPr lang="en-US" smtClean="0"/>
              <a:t>Basics Of MRI:How I Do It  AFIIM -ISRA 2015</a:t>
            </a:r>
            <a:endParaRPr lang="fr-BE"/>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fr-FR" smtClean="0"/>
          </a:p>
        </p:txBody>
      </p:sp>
      <p:sp>
        <p:nvSpPr>
          <p:cNvPr id="37891" name="Rectangle 3"/>
          <p:cNvSpPr>
            <a:spLocks noGrp="1" noChangeArrowheads="1"/>
          </p:cNvSpPr>
          <p:nvPr>
            <p:ph type="body" idx="1"/>
          </p:nvPr>
        </p:nvSpPr>
        <p:spPr/>
        <p:txBody>
          <a:bodyPr/>
          <a:lstStyle/>
          <a:p>
            <a:endParaRPr lang="fr-FR" smtClean="0"/>
          </a:p>
        </p:txBody>
      </p:sp>
      <p:pic>
        <p:nvPicPr>
          <p:cNvPr id="37892" name="Picture 4"/>
          <p:cNvPicPr>
            <a:picLocks noChangeAspect="1" noChangeArrowheads="1"/>
          </p:cNvPicPr>
          <p:nvPr/>
        </p:nvPicPr>
        <p:blipFill>
          <a:blip r:embed="rId3"/>
          <a:srcRect l="36714" t="32030" r="20352" b="21552"/>
          <a:stretch>
            <a:fillRect/>
          </a:stretch>
        </p:blipFill>
        <p:spPr bwMode="auto">
          <a:xfrm>
            <a:off x="684213" y="566738"/>
            <a:ext cx="7777162" cy="5741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6" descr="Lemarchand trajet fistuleux T2.jpg"/>
          <p:cNvPicPr>
            <a:picLocks noChangeAspect="1"/>
          </p:cNvPicPr>
          <p:nvPr/>
        </p:nvPicPr>
        <p:blipFill>
          <a:blip r:embed="rId3"/>
          <a:stretch>
            <a:fillRect/>
          </a:stretch>
        </p:blipFill>
        <p:spPr bwMode="auto">
          <a:xfrm>
            <a:off x="2411413" y="1844675"/>
            <a:ext cx="4629150" cy="4797425"/>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7" name="Espace réservé du contenu 6"/>
          <p:cNvSpPr>
            <a:spLocks noGrp="1"/>
          </p:cNvSpPr>
          <p:nvPr>
            <p:ph sz="half" idx="1"/>
          </p:nvPr>
        </p:nvSpPr>
        <p:spPr/>
        <p:txBody>
          <a:bodyPr/>
          <a:lstStyle/>
          <a:p>
            <a:endParaRPr lang="fr-FR"/>
          </a:p>
        </p:txBody>
      </p:sp>
      <p:sp>
        <p:nvSpPr>
          <p:cNvPr id="8" name="Titre 1"/>
          <p:cNvSpPr>
            <a:spLocks noGrp="1"/>
          </p:cNvSpPr>
          <p:nvPr>
            <p:ph type="title"/>
          </p:nvPr>
        </p:nvSpPr>
        <p:spPr>
          <a:noFill/>
          <a:ln w="57150">
            <a:solidFill>
              <a:schemeClr val="bg2">
                <a:lumMod val="75000"/>
              </a:schemeClr>
            </a:solidFill>
            <a:miter lim="800000"/>
            <a:headEnd/>
            <a:tailEnd/>
          </a:ln>
        </p:spPr>
        <p:txBody>
          <a:bodyPr>
            <a:spAutoFit/>
          </a:bodyPr>
          <a:lstStyle/>
          <a:p>
            <a:pPr algn="l">
              <a:spcBef>
                <a:spcPct val="50000"/>
              </a:spcBef>
            </a:pPr>
            <a:r>
              <a:rPr lang="fr-FR" sz="4000" dirty="0" err="1" smtClean="0">
                <a:latin typeface="Calibri" pitchFamily="34" charset="0"/>
                <a:ea typeface="+mn-ea"/>
                <a:cs typeface="+mn-cs"/>
              </a:rPr>
              <a:t>Penetrating form-Fistula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7772400" cy="1143000"/>
          </a:xfrm>
        </p:spPr>
        <p:txBody>
          <a:bodyPr/>
          <a:lstStyle/>
          <a:p>
            <a:pPr eaLnBrk="1" fontAlgn="auto" hangingPunct="1">
              <a:spcAft>
                <a:spcPts val="0"/>
              </a:spcAft>
              <a:defRPr/>
            </a:pPr>
            <a:r>
              <a:rPr lang="fr-FR"/>
              <a:t>Fistule iléo-caecale</a:t>
            </a:r>
          </a:p>
        </p:txBody>
      </p:sp>
      <p:pic>
        <p:nvPicPr>
          <p:cNvPr id="45059" name="Picture 4" descr="C:\Documents and Settings\maïté\Mes documents\HGE 2006\Margueron\Vibe coro.jpg"/>
          <p:cNvPicPr>
            <a:picLocks noChangeAspect="1" noChangeArrowheads="1"/>
          </p:cNvPicPr>
          <p:nvPr/>
        </p:nvPicPr>
        <p:blipFill>
          <a:blip r:embed="rId3"/>
          <a:srcRect/>
          <a:stretch>
            <a:fillRect/>
          </a:stretch>
        </p:blipFill>
        <p:spPr bwMode="auto">
          <a:xfrm>
            <a:off x="4724400" y="1676400"/>
            <a:ext cx="41148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5060" name="Picture 6" descr="C:\Documents and Settings\maïté\Mes documents\HGE 2006\Margueron\fistule truffi 3.jpg"/>
          <p:cNvPicPr>
            <a:picLocks noChangeAspect="1" noChangeArrowheads="1"/>
          </p:cNvPicPr>
          <p:nvPr/>
        </p:nvPicPr>
        <p:blipFill>
          <a:blip r:embed="rId4"/>
          <a:srcRect/>
          <a:stretch>
            <a:fillRect/>
          </a:stretch>
        </p:blipFill>
        <p:spPr bwMode="auto">
          <a:xfrm>
            <a:off x="438150" y="1676400"/>
            <a:ext cx="405765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8" name="Picture 2" descr="fistule dern anse caecum 1"/>
          <p:cNvPicPr>
            <a:picLocks noChangeAspect="1" noChangeArrowheads="1"/>
          </p:cNvPicPr>
          <p:nvPr/>
        </p:nvPicPr>
        <p:blipFill>
          <a:blip r:embed="rId3"/>
          <a:srcRect l="23529" r="23529"/>
          <a:stretch>
            <a:fillRect/>
          </a:stretch>
        </p:blipFill>
        <p:spPr bwMode="auto">
          <a:xfrm>
            <a:off x="76200" y="152400"/>
            <a:ext cx="3009900" cy="3810000"/>
          </a:xfrm>
          <a:prstGeom prst="rect">
            <a:avLst/>
          </a:prstGeom>
          <a:noFill/>
          <a:ln w="9525">
            <a:solidFill>
              <a:schemeClr val="tx1"/>
            </a:solidFill>
            <a:miter lim="800000"/>
            <a:headEnd/>
            <a:tailEnd/>
          </a:ln>
        </p:spPr>
      </p:pic>
      <p:pic>
        <p:nvPicPr>
          <p:cNvPr id="367619" name="Picture 3" descr="fistule dern anse caecum 2"/>
          <p:cNvPicPr>
            <a:picLocks noChangeAspect="1" noChangeArrowheads="1"/>
          </p:cNvPicPr>
          <p:nvPr/>
        </p:nvPicPr>
        <p:blipFill>
          <a:blip r:embed="rId4"/>
          <a:srcRect l="23685" r="23685"/>
          <a:stretch>
            <a:fillRect/>
          </a:stretch>
        </p:blipFill>
        <p:spPr bwMode="auto">
          <a:xfrm>
            <a:off x="3124200" y="152400"/>
            <a:ext cx="2992438" cy="3810000"/>
          </a:xfrm>
          <a:prstGeom prst="rect">
            <a:avLst/>
          </a:prstGeom>
          <a:noFill/>
          <a:ln w="9525">
            <a:solidFill>
              <a:schemeClr val="tx1"/>
            </a:solidFill>
            <a:miter lim="800000"/>
            <a:headEnd/>
            <a:tailEnd/>
          </a:ln>
        </p:spPr>
      </p:pic>
      <p:pic>
        <p:nvPicPr>
          <p:cNvPr id="367620" name="Picture 4" descr="fistule dern anse caecum 3"/>
          <p:cNvPicPr>
            <a:picLocks noChangeAspect="1" noChangeArrowheads="1"/>
          </p:cNvPicPr>
          <p:nvPr/>
        </p:nvPicPr>
        <p:blipFill>
          <a:blip r:embed="rId5"/>
          <a:srcRect l="24001" r="25333"/>
          <a:stretch>
            <a:fillRect/>
          </a:stretch>
        </p:blipFill>
        <p:spPr bwMode="auto">
          <a:xfrm>
            <a:off x="6172200" y="152400"/>
            <a:ext cx="2895600" cy="3829050"/>
          </a:xfrm>
          <a:prstGeom prst="rect">
            <a:avLst/>
          </a:prstGeom>
          <a:noFill/>
          <a:ln w="9525">
            <a:solidFill>
              <a:schemeClr val="tx1"/>
            </a:solidFill>
            <a:miter lim="800000"/>
            <a:headEnd/>
            <a:tailEnd/>
          </a:ln>
        </p:spPr>
      </p:pic>
      <p:pic>
        <p:nvPicPr>
          <p:cNvPr id="367621" name="Picture 5" descr="fistule dern anse caecum 4"/>
          <p:cNvPicPr>
            <a:picLocks noChangeAspect="1" noChangeArrowheads="1"/>
          </p:cNvPicPr>
          <p:nvPr/>
        </p:nvPicPr>
        <p:blipFill>
          <a:blip r:embed="rId6"/>
          <a:srcRect t="8293" r="4167" b="6696"/>
          <a:stretch>
            <a:fillRect/>
          </a:stretch>
        </p:blipFill>
        <p:spPr bwMode="auto">
          <a:xfrm>
            <a:off x="228600" y="4156075"/>
            <a:ext cx="4419600" cy="2625725"/>
          </a:xfrm>
          <a:prstGeom prst="rect">
            <a:avLst/>
          </a:prstGeom>
          <a:noFill/>
          <a:ln w="9525">
            <a:solidFill>
              <a:schemeClr val="tx1"/>
            </a:solidFill>
            <a:miter lim="800000"/>
            <a:headEnd/>
            <a:tailEnd/>
          </a:ln>
        </p:spPr>
      </p:pic>
      <p:pic>
        <p:nvPicPr>
          <p:cNvPr id="367622" name="Picture 6" descr="fistule dern anse caecum 5"/>
          <p:cNvPicPr>
            <a:picLocks noChangeAspect="1" noChangeArrowheads="1"/>
          </p:cNvPicPr>
          <p:nvPr/>
        </p:nvPicPr>
        <p:blipFill>
          <a:blip r:embed="rId7" cstate="print"/>
          <a:srcRect/>
          <a:stretch>
            <a:fillRect/>
          </a:stretch>
        </p:blipFill>
        <p:spPr bwMode="auto">
          <a:xfrm>
            <a:off x="4953000" y="4114800"/>
            <a:ext cx="3962400" cy="2654300"/>
          </a:xfrm>
          <a:prstGeom prst="rect">
            <a:avLst/>
          </a:prstGeom>
          <a:noFill/>
          <a:ln w="9525">
            <a:solidFill>
              <a:schemeClr val="tx1"/>
            </a:solidFill>
            <a:miter lim="800000"/>
            <a:headEnd/>
            <a:tailEnd/>
          </a:ln>
        </p:spPr>
      </p:pic>
      <p:sp>
        <p:nvSpPr>
          <p:cNvPr id="367623" name="Oval 7"/>
          <p:cNvSpPr>
            <a:spLocks noChangeArrowheads="1"/>
          </p:cNvSpPr>
          <p:nvPr/>
        </p:nvSpPr>
        <p:spPr bwMode="auto">
          <a:xfrm>
            <a:off x="1143000" y="4724400"/>
            <a:ext cx="685800" cy="533400"/>
          </a:xfrm>
          <a:prstGeom prst="ellipse">
            <a:avLst/>
          </a:prstGeom>
          <a:noFill/>
          <a:ln w="19050">
            <a:solidFill>
              <a:srgbClr val="FF0000"/>
            </a:solidFill>
            <a:round/>
            <a:headEnd/>
            <a:tailEnd/>
          </a:ln>
          <a:effectLst/>
        </p:spPr>
        <p:txBody>
          <a:bodyPr wrap="none" anchor="ctr"/>
          <a:lstStyle/>
          <a:p>
            <a:endParaRPr lang="fr-FR"/>
          </a:p>
        </p:txBody>
      </p:sp>
      <p:sp>
        <p:nvSpPr>
          <p:cNvPr id="367624" name="Oval 8"/>
          <p:cNvSpPr>
            <a:spLocks noChangeArrowheads="1"/>
          </p:cNvSpPr>
          <p:nvPr/>
        </p:nvSpPr>
        <p:spPr bwMode="auto">
          <a:xfrm>
            <a:off x="5715000" y="4724400"/>
            <a:ext cx="685800" cy="533400"/>
          </a:xfrm>
          <a:prstGeom prst="ellipse">
            <a:avLst/>
          </a:prstGeom>
          <a:noFill/>
          <a:ln w="19050">
            <a:solidFill>
              <a:srgbClr val="FF0000"/>
            </a:solidFill>
            <a:round/>
            <a:headEnd/>
            <a:tailEnd/>
          </a:ln>
          <a:effectLst/>
        </p:spPr>
        <p:txBody>
          <a:bodyPr wrap="none" anchor="ctr"/>
          <a:lstStyle/>
          <a:p>
            <a:endParaRPr lang="fr-FR"/>
          </a:p>
        </p:txBody>
      </p:sp>
      <p:sp>
        <p:nvSpPr>
          <p:cNvPr id="367625" name="Oval 9"/>
          <p:cNvSpPr>
            <a:spLocks noChangeArrowheads="1"/>
          </p:cNvSpPr>
          <p:nvPr/>
        </p:nvSpPr>
        <p:spPr bwMode="auto">
          <a:xfrm>
            <a:off x="6477000" y="2133600"/>
            <a:ext cx="685800" cy="533400"/>
          </a:xfrm>
          <a:prstGeom prst="ellipse">
            <a:avLst/>
          </a:prstGeom>
          <a:noFill/>
          <a:ln w="19050">
            <a:solidFill>
              <a:srgbClr val="FF0000"/>
            </a:solidFill>
            <a:round/>
            <a:headEnd/>
            <a:tailEnd/>
          </a:ln>
          <a:effectLst/>
        </p:spPr>
        <p:txBody>
          <a:bodyPr wrap="none" anchor="ctr"/>
          <a:lstStyle/>
          <a:p>
            <a:endParaRPr lang="fr-FR"/>
          </a:p>
        </p:txBody>
      </p:sp>
      <p:sp>
        <p:nvSpPr>
          <p:cNvPr id="367626" name="Oval 10"/>
          <p:cNvSpPr>
            <a:spLocks noChangeArrowheads="1"/>
          </p:cNvSpPr>
          <p:nvPr/>
        </p:nvSpPr>
        <p:spPr bwMode="auto">
          <a:xfrm>
            <a:off x="3505200" y="2057400"/>
            <a:ext cx="685800" cy="533400"/>
          </a:xfrm>
          <a:prstGeom prst="ellipse">
            <a:avLst/>
          </a:prstGeom>
          <a:noFill/>
          <a:ln w="19050">
            <a:solidFill>
              <a:srgbClr val="FF0000"/>
            </a:solidFill>
            <a:round/>
            <a:headEnd/>
            <a:tailEnd/>
          </a:ln>
          <a:effectLst/>
        </p:spPr>
        <p:txBody>
          <a:bodyPr wrap="none" anchor="ctr"/>
          <a:lstStyle/>
          <a:p>
            <a:endParaRPr lang="fr-FR"/>
          </a:p>
        </p:txBody>
      </p:sp>
      <p:sp>
        <p:nvSpPr>
          <p:cNvPr id="367627" name="Oval 11"/>
          <p:cNvSpPr>
            <a:spLocks noChangeArrowheads="1"/>
          </p:cNvSpPr>
          <p:nvPr/>
        </p:nvSpPr>
        <p:spPr bwMode="auto">
          <a:xfrm>
            <a:off x="381000" y="1981200"/>
            <a:ext cx="838200" cy="762000"/>
          </a:xfrm>
          <a:prstGeom prst="ellipse">
            <a:avLst/>
          </a:prstGeom>
          <a:noFill/>
          <a:ln w="19050">
            <a:solidFill>
              <a:srgbClr val="FF0000"/>
            </a:solidFill>
            <a:round/>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76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76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76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7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3" grpId="0" animBg="1"/>
      <p:bldP spid="367624" grpId="0" animBg="1"/>
      <p:bldP spid="367625" grpId="0" animBg="1"/>
      <p:bldP spid="367626" grpId="0" animBg="1"/>
      <p:bldP spid="36762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Espace réservé du contenu 4" descr="IAIA T2 fistule vésicale.jpg"/>
          <p:cNvPicPr>
            <a:picLocks noGrp="1" noChangeAspect="1"/>
          </p:cNvPicPr>
          <p:nvPr>
            <p:ph sz="half" idx="1"/>
          </p:nvPr>
        </p:nvPicPr>
        <p:blipFill>
          <a:blip r:embed="rId3"/>
          <a:srcRect/>
          <a:stretch>
            <a:fillRect/>
          </a:stretch>
        </p:blipFill>
        <p:spPr>
          <a:xfrm>
            <a:off x="682625" y="1643063"/>
            <a:ext cx="3821113" cy="4857750"/>
          </a:xfrm>
          <a:ln w="38100" cap="sq"/>
          <a:effectLst>
            <a:outerShdw blurRad="50800" dist="38100" dir="2700000" algn="tl" rotWithShape="0">
              <a:srgbClr val="000000">
                <a:alpha val="43000"/>
              </a:srgbClr>
            </a:outerShdw>
          </a:effectLst>
        </p:spPr>
      </p:pic>
      <p:pic>
        <p:nvPicPr>
          <p:cNvPr id="55300" name="Espace réservé du contenu 5" descr="Iaia T1 gado fistule vésicale.jpg"/>
          <p:cNvPicPr>
            <a:picLocks noGrp="1" noChangeAspect="1"/>
          </p:cNvPicPr>
          <p:nvPr>
            <p:ph sz="half" idx="2"/>
          </p:nvPr>
        </p:nvPicPr>
        <p:blipFill>
          <a:blip r:embed="rId4"/>
          <a:srcRect/>
          <a:stretch>
            <a:fillRect/>
          </a:stretch>
        </p:blipFill>
        <p:spPr>
          <a:xfrm>
            <a:off x="4611688" y="1643063"/>
            <a:ext cx="3889375" cy="4857750"/>
          </a:xfrm>
          <a:ln w="38100" cap="sq"/>
          <a:effectLst>
            <a:outerShdw blurRad="50800" dist="38100" dir="2700000" algn="tl" rotWithShape="0">
              <a:srgbClr val="000000">
                <a:alpha val="43000"/>
              </a:srgbClr>
            </a:outerShdw>
          </a:effectLst>
        </p:spPr>
      </p:pic>
      <p:sp>
        <p:nvSpPr>
          <p:cNvPr id="38916" name="ZoneTexte 4"/>
          <p:cNvSpPr txBox="1">
            <a:spLocks noChangeArrowheads="1"/>
          </p:cNvSpPr>
          <p:nvPr/>
        </p:nvSpPr>
        <p:spPr bwMode="auto">
          <a:xfrm>
            <a:off x="714375" y="1714500"/>
            <a:ext cx="525463" cy="461963"/>
          </a:xfrm>
          <a:prstGeom prst="rect">
            <a:avLst/>
          </a:prstGeom>
          <a:noFill/>
          <a:ln w="9525">
            <a:noFill/>
            <a:miter lim="800000"/>
            <a:headEnd/>
            <a:tailEnd/>
          </a:ln>
        </p:spPr>
        <p:txBody>
          <a:bodyPr wrap="none">
            <a:spAutoFit/>
          </a:bodyPr>
          <a:lstStyle/>
          <a:p>
            <a:r>
              <a:rPr lang="fr-FR"/>
              <a:t>T2</a:t>
            </a:r>
          </a:p>
        </p:txBody>
      </p:sp>
      <p:sp>
        <p:nvSpPr>
          <p:cNvPr id="38917" name="ZoneTexte 5"/>
          <p:cNvSpPr txBox="1">
            <a:spLocks noChangeArrowheads="1"/>
          </p:cNvSpPr>
          <p:nvPr/>
        </p:nvSpPr>
        <p:spPr bwMode="auto">
          <a:xfrm>
            <a:off x="4643438" y="1714500"/>
            <a:ext cx="525462" cy="461963"/>
          </a:xfrm>
          <a:prstGeom prst="rect">
            <a:avLst/>
          </a:prstGeom>
          <a:noFill/>
          <a:ln w="9525">
            <a:noFill/>
            <a:miter lim="800000"/>
            <a:headEnd/>
            <a:tailEnd/>
          </a:ln>
        </p:spPr>
        <p:txBody>
          <a:bodyPr wrap="none">
            <a:spAutoFit/>
          </a:bodyPr>
          <a:lstStyle/>
          <a:p>
            <a:r>
              <a:rPr lang="fr-FR"/>
              <a:t>T1</a:t>
            </a:r>
          </a:p>
        </p:txBody>
      </p:sp>
      <p:sp>
        <p:nvSpPr>
          <p:cNvPr id="7" name="Titre 6"/>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fistule grêle colon 1"/>
          <p:cNvPicPr>
            <a:picLocks noChangeAspect="1" noChangeArrowheads="1"/>
          </p:cNvPicPr>
          <p:nvPr/>
        </p:nvPicPr>
        <p:blipFill>
          <a:blip r:embed="rId3"/>
          <a:srcRect l="18311" r="28169"/>
          <a:stretch>
            <a:fillRect/>
          </a:stretch>
        </p:blipFill>
        <p:spPr bwMode="auto">
          <a:xfrm>
            <a:off x="76200" y="76200"/>
            <a:ext cx="2922588" cy="3657600"/>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pic>
        <p:nvPicPr>
          <p:cNvPr id="81923" name="Picture 3" descr="fistule grêle colon 2"/>
          <p:cNvPicPr>
            <a:picLocks noChangeAspect="1" noChangeArrowheads="1"/>
          </p:cNvPicPr>
          <p:nvPr/>
        </p:nvPicPr>
        <p:blipFill>
          <a:blip r:embed="rId4"/>
          <a:srcRect l="17722" r="29547"/>
          <a:stretch>
            <a:fillRect/>
          </a:stretch>
        </p:blipFill>
        <p:spPr bwMode="auto">
          <a:xfrm>
            <a:off x="3124200" y="76200"/>
            <a:ext cx="2879725" cy="3657600"/>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pic>
        <p:nvPicPr>
          <p:cNvPr id="81924" name="Picture 4" descr="fistule grêle colon 3"/>
          <p:cNvPicPr>
            <a:picLocks noChangeAspect="1" noChangeArrowheads="1"/>
          </p:cNvPicPr>
          <p:nvPr/>
        </p:nvPicPr>
        <p:blipFill>
          <a:blip r:embed="rId5"/>
          <a:srcRect l="17188" r="28125"/>
          <a:stretch>
            <a:fillRect/>
          </a:stretch>
        </p:blipFill>
        <p:spPr bwMode="auto">
          <a:xfrm>
            <a:off x="6096000" y="76200"/>
            <a:ext cx="2986088" cy="3657600"/>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pic>
        <p:nvPicPr>
          <p:cNvPr id="81925" name="Picture 5" descr="fistule grêle colon 4"/>
          <p:cNvPicPr>
            <a:picLocks noChangeAspect="1" noChangeArrowheads="1"/>
          </p:cNvPicPr>
          <p:nvPr/>
        </p:nvPicPr>
        <p:blipFill>
          <a:blip r:embed="rId6"/>
          <a:srcRect l="8989" t="8386" r="11237" b="9435"/>
          <a:stretch>
            <a:fillRect/>
          </a:stretch>
        </p:blipFill>
        <p:spPr bwMode="auto">
          <a:xfrm>
            <a:off x="76200" y="3852863"/>
            <a:ext cx="4267200" cy="2943225"/>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pic>
        <p:nvPicPr>
          <p:cNvPr id="81926" name="Picture 6" descr="fistule grêle colon 5"/>
          <p:cNvPicPr>
            <a:picLocks noChangeAspect="1" noChangeArrowheads="1"/>
          </p:cNvPicPr>
          <p:nvPr/>
        </p:nvPicPr>
        <p:blipFill>
          <a:blip r:embed="rId7"/>
          <a:srcRect l="8696" t="8652" r="8696" b="13475"/>
          <a:stretch>
            <a:fillRect/>
          </a:stretch>
        </p:blipFill>
        <p:spPr bwMode="auto">
          <a:xfrm>
            <a:off x="4419600" y="3846513"/>
            <a:ext cx="4648200" cy="2935287"/>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sp>
        <p:nvSpPr>
          <p:cNvPr id="37895" name="Oval 7"/>
          <p:cNvSpPr>
            <a:spLocks noChangeArrowheads="1"/>
          </p:cNvSpPr>
          <p:nvPr/>
        </p:nvSpPr>
        <p:spPr bwMode="auto">
          <a:xfrm>
            <a:off x="1676400" y="4267200"/>
            <a:ext cx="762000" cy="762000"/>
          </a:xfrm>
          <a:prstGeom prst="ellipse">
            <a:avLst/>
          </a:prstGeom>
          <a:noFill/>
          <a:ln w="19050">
            <a:solidFill>
              <a:srgbClr val="FF0000"/>
            </a:solidFill>
            <a:round/>
            <a:headEnd/>
            <a:tailEnd/>
          </a:ln>
        </p:spPr>
        <p:txBody>
          <a:bodyPr wrap="none" anchor="ctr"/>
          <a:lstStyle/>
          <a:p>
            <a:endParaRPr lang="fr-FR"/>
          </a:p>
        </p:txBody>
      </p:sp>
      <p:sp>
        <p:nvSpPr>
          <p:cNvPr id="37896" name="Oval 8"/>
          <p:cNvSpPr>
            <a:spLocks noChangeArrowheads="1"/>
          </p:cNvSpPr>
          <p:nvPr/>
        </p:nvSpPr>
        <p:spPr bwMode="auto">
          <a:xfrm>
            <a:off x="6096000" y="4267200"/>
            <a:ext cx="762000" cy="762000"/>
          </a:xfrm>
          <a:prstGeom prst="ellipse">
            <a:avLst/>
          </a:prstGeom>
          <a:noFill/>
          <a:ln w="19050">
            <a:solidFill>
              <a:srgbClr val="FF0000"/>
            </a:solidFill>
            <a:round/>
            <a:headEnd/>
            <a:tailEnd/>
          </a:ln>
        </p:spPr>
        <p:txBody>
          <a:bodyPr wrap="none" anchor="ctr"/>
          <a:lstStyle/>
          <a:p>
            <a:endParaRPr lang="fr-FR"/>
          </a:p>
        </p:txBody>
      </p:sp>
      <p:sp>
        <p:nvSpPr>
          <p:cNvPr id="37897" name="Oval 9"/>
          <p:cNvSpPr>
            <a:spLocks noChangeArrowheads="1"/>
          </p:cNvSpPr>
          <p:nvPr/>
        </p:nvSpPr>
        <p:spPr bwMode="auto">
          <a:xfrm>
            <a:off x="7162800" y="2133600"/>
            <a:ext cx="990600" cy="762000"/>
          </a:xfrm>
          <a:prstGeom prst="ellipse">
            <a:avLst/>
          </a:prstGeom>
          <a:noFill/>
          <a:ln w="1905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789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7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6" grpId="0" animBg="1"/>
      <p:bldP spid="3789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Espace réservé du contenu 7" descr="barthelemy haste coro.jpg"/>
          <p:cNvPicPr>
            <a:picLocks noGrp="1" noChangeAspect="1"/>
          </p:cNvPicPr>
          <p:nvPr>
            <p:ph idx="1"/>
          </p:nvPr>
        </p:nvPicPr>
        <p:blipFill>
          <a:blip r:embed="rId3"/>
          <a:srcRect/>
          <a:stretch>
            <a:fillRect/>
          </a:stretch>
        </p:blipFill>
        <p:spPr>
          <a:xfrm>
            <a:off x="571500" y="1643063"/>
            <a:ext cx="3694113" cy="4786312"/>
          </a:xfrm>
        </p:spPr>
      </p:pic>
      <p:pic>
        <p:nvPicPr>
          <p:cNvPr id="39939" name="Image 9" descr="barthelemy T1 gado 2.jpg"/>
          <p:cNvPicPr>
            <a:picLocks noChangeAspect="1"/>
          </p:cNvPicPr>
          <p:nvPr/>
        </p:nvPicPr>
        <p:blipFill>
          <a:blip r:embed="rId4"/>
          <a:srcRect/>
          <a:stretch>
            <a:fillRect/>
          </a:stretch>
        </p:blipFill>
        <p:spPr bwMode="auto">
          <a:xfrm>
            <a:off x="4572000" y="1643063"/>
            <a:ext cx="3978275" cy="4757737"/>
          </a:xfrm>
          <a:prstGeom prst="rect">
            <a:avLst/>
          </a:prstGeom>
          <a:noFill/>
          <a:ln w="12700">
            <a:noFill/>
            <a:miter lim="800000"/>
            <a:headEnd/>
            <a:tailEnd/>
          </a:ln>
        </p:spPr>
      </p:pic>
      <p:sp>
        <p:nvSpPr>
          <p:cNvPr id="39940" name="Titre 1"/>
          <p:cNvSpPr>
            <a:spLocks noGrp="1"/>
          </p:cNvSpPr>
          <p:nvPr>
            <p:ph type="title"/>
          </p:nvPr>
        </p:nvSpPr>
        <p:spPr/>
        <p:txBody>
          <a:bodyPr/>
          <a:lstStyle/>
          <a:p>
            <a:endParaRPr lang="fr-FR"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C:\Documents and Settings\maïté\Mes documents\HGE 2006\Blot\haste fistule entero-cutanée.jpg"/>
          <p:cNvPicPr>
            <a:picLocks noChangeAspect="1" noChangeArrowheads="1"/>
          </p:cNvPicPr>
          <p:nvPr/>
        </p:nvPicPr>
        <p:blipFill>
          <a:blip r:embed="rId3"/>
          <a:srcRect/>
          <a:stretch>
            <a:fillRect/>
          </a:stretch>
        </p:blipFill>
        <p:spPr bwMode="auto">
          <a:xfrm>
            <a:off x="152400" y="3438525"/>
            <a:ext cx="4419600" cy="2962275"/>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pic>
        <p:nvPicPr>
          <p:cNvPr id="40963" name="Picture 4" descr="C:\Documents and Settings\maïté\Mes documents\HGE 2006\Blot\vibe gado fistule enterocutané.jpg"/>
          <p:cNvPicPr>
            <a:picLocks noChangeAspect="1" noChangeArrowheads="1"/>
          </p:cNvPicPr>
          <p:nvPr/>
        </p:nvPicPr>
        <p:blipFill>
          <a:blip r:embed="rId4"/>
          <a:srcRect b="5553"/>
          <a:stretch>
            <a:fillRect/>
          </a:stretch>
        </p:blipFill>
        <p:spPr bwMode="auto">
          <a:xfrm>
            <a:off x="4648200" y="3427413"/>
            <a:ext cx="4495800" cy="2973387"/>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sp>
        <p:nvSpPr>
          <p:cNvPr id="40964" name="Text Box 6"/>
          <p:cNvSpPr txBox="1">
            <a:spLocks noChangeArrowheads="1"/>
          </p:cNvSpPr>
          <p:nvPr/>
        </p:nvSpPr>
        <p:spPr bwMode="auto">
          <a:xfrm>
            <a:off x="441325" y="5775325"/>
            <a:ext cx="892175" cy="396875"/>
          </a:xfrm>
          <a:prstGeom prst="rect">
            <a:avLst/>
          </a:prstGeom>
          <a:noFill/>
          <a:ln w="9525">
            <a:noFill/>
            <a:miter lim="800000"/>
            <a:headEnd/>
            <a:tailEnd/>
          </a:ln>
        </p:spPr>
        <p:txBody>
          <a:bodyPr wrap="none">
            <a:spAutoFit/>
          </a:bodyPr>
          <a:lstStyle/>
          <a:p>
            <a:r>
              <a:rPr lang="fr-FR" sz="2000">
                <a:solidFill>
                  <a:schemeClr val="bg1"/>
                </a:solidFill>
                <a:latin typeface="Comic Sans MS" pitchFamily="66" charset="0"/>
              </a:rPr>
              <a:t>Haste</a:t>
            </a:r>
          </a:p>
        </p:txBody>
      </p:sp>
      <p:sp>
        <p:nvSpPr>
          <p:cNvPr id="40965" name="Text Box 7"/>
          <p:cNvSpPr txBox="1">
            <a:spLocks noChangeArrowheads="1"/>
          </p:cNvSpPr>
          <p:nvPr/>
        </p:nvSpPr>
        <p:spPr bwMode="auto">
          <a:xfrm>
            <a:off x="4784725" y="5775325"/>
            <a:ext cx="1808163" cy="396875"/>
          </a:xfrm>
          <a:prstGeom prst="rect">
            <a:avLst/>
          </a:prstGeom>
          <a:noFill/>
          <a:ln w="9525">
            <a:noFill/>
            <a:miter lim="800000"/>
            <a:headEnd/>
            <a:tailEnd/>
          </a:ln>
        </p:spPr>
        <p:txBody>
          <a:bodyPr wrap="none">
            <a:spAutoFit/>
          </a:bodyPr>
          <a:lstStyle/>
          <a:p>
            <a:r>
              <a:rPr lang="fr-FR" sz="2000">
                <a:solidFill>
                  <a:schemeClr val="bg1"/>
                </a:solidFill>
                <a:latin typeface="Comic Sans MS" pitchFamily="66" charset="0"/>
              </a:rPr>
              <a:t>T1 Gadolinium</a:t>
            </a:r>
          </a:p>
        </p:txBody>
      </p:sp>
      <p:pic>
        <p:nvPicPr>
          <p:cNvPr id="40966" name="Picture 7" descr="F:\images crohn\fistule enterocutanee 2.jpg"/>
          <p:cNvPicPr>
            <a:picLocks noChangeAspect="1" noChangeArrowheads="1"/>
          </p:cNvPicPr>
          <p:nvPr/>
        </p:nvPicPr>
        <p:blipFill>
          <a:blip r:embed="rId5"/>
          <a:srcRect l="12500" t="7619" r="14999" b="12381"/>
          <a:stretch>
            <a:fillRect/>
          </a:stretch>
        </p:blipFill>
        <p:spPr bwMode="auto">
          <a:xfrm>
            <a:off x="152400" y="276225"/>
            <a:ext cx="4038600" cy="2924175"/>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pic>
        <p:nvPicPr>
          <p:cNvPr id="40967" name="Picture 8" descr="F:\images crohn\fistule enterocutanee.jpg"/>
          <p:cNvPicPr>
            <a:picLocks noChangeAspect="1" noChangeArrowheads="1"/>
          </p:cNvPicPr>
          <p:nvPr/>
        </p:nvPicPr>
        <p:blipFill>
          <a:blip r:embed="rId6">
            <a:lum bright="6000"/>
          </a:blip>
          <a:srcRect l="12500" t="7143" r="14999" b="25000"/>
          <a:stretch>
            <a:fillRect/>
          </a:stretch>
        </p:blipFill>
        <p:spPr bwMode="auto">
          <a:xfrm>
            <a:off x="4572000" y="304800"/>
            <a:ext cx="4419600" cy="2895600"/>
          </a:xfrm>
          <a:prstGeom prst="rect">
            <a:avLst/>
          </a:prstGeom>
          <a:noFill/>
          <a:ln w="38100" cap="sq">
            <a:solidFill>
              <a:srgbClr val="000000"/>
            </a:solidFill>
            <a:miter lim="800000"/>
            <a:headEnd/>
            <a:tailEnd/>
          </a:ln>
          <a:effectLst>
            <a:outerShdw dist="38100" dir="2700000" algn="tl" rotWithShape="0">
              <a:srgbClr val="000000">
                <a:alpha val="42998"/>
              </a:srgb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Bonnafous T2 fistule.jpg"/>
          <p:cNvPicPr>
            <a:picLocks noChangeAspect="1"/>
          </p:cNvPicPr>
          <p:nvPr/>
        </p:nvPicPr>
        <p:blipFill>
          <a:blip r:embed="rId3"/>
          <a:stretch>
            <a:fillRect/>
          </a:stretch>
        </p:blipFill>
        <p:spPr>
          <a:xfrm>
            <a:off x="165100" y="1785938"/>
            <a:ext cx="4192588" cy="468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descr="Bonnafous T1 gado fistules.jpg"/>
          <p:cNvPicPr>
            <a:picLocks noChangeAspect="1"/>
          </p:cNvPicPr>
          <p:nvPr/>
        </p:nvPicPr>
        <p:blipFill>
          <a:blip r:embed="rId4"/>
          <a:stretch>
            <a:fillRect/>
          </a:stretch>
        </p:blipFill>
        <p:spPr>
          <a:xfrm>
            <a:off x="4500563" y="1785938"/>
            <a:ext cx="4500562" cy="466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988" name="ZoneTexte 6"/>
          <p:cNvSpPr txBox="1">
            <a:spLocks noChangeArrowheads="1"/>
          </p:cNvSpPr>
          <p:nvPr/>
        </p:nvSpPr>
        <p:spPr bwMode="auto">
          <a:xfrm>
            <a:off x="142875" y="1785938"/>
            <a:ext cx="544513" cy="461962"/>
          </a:xfrm>
          <a:prstGeom prst="rect">
            <a:avLst/>
          </a:prstGeom>
          <a:noFill/>
          <a:ln w="9525">
            <a:noFill/>
            <a:miter lim="800000"/>
            <a:headEnd/>
            <a:tailEnd/>
          </a:ln>
        </p:spPr>
        <p:txBody>
          <a:bodyPr>
            <a:spAutoFit/>
          </a:bodyPr>
          <a:lstStyle/>
          <a:p>
            <a:r>
              <a:rPr lang="fr-FR"/>
              <a:t>T2</a:t>
            </a:r>
          </a:p>
        </p:txBody>
      </p:sp>
      <p:sp>
        <p:nvSpPr>
          <p:cNvPr id="41989" name="ZoneTexte 7"/>
          <p:cNvSpPr txBox="1">
            <a:spLocks noChangeArrowheads="1"/>
          </p:cNvSpPr>
          <p:nvPr/>
        </p:nvSpPr>
        <p:spPr bwMode="auto">
          <a:xfrm>
            <a:off x="4500563" y="1785938"/>
            <a:ext cx="544512" cy="461962"/>
          </a:xfrm>
          <a:prstGeom prst="rect">
            <a:avLst/>
          </a:prstGeom>
          <a:noFill/>
          <a:ln w="9525">
            <a:noFill/>
            <a:miter lim="800000"/>
            <a:headEnd/>
            <a:tailEnd/>
          </a:ln>
        </p:spPr>
        <p:txBody>
          <a:bodyPr>
            <a:spAutoFit/>
          </a:bodyPr>
          <a:lstStyle/>
          <a:p>
            <a:r>
              <a:rPr lang="fr-FR"/>
              <a:t>T1</a:t>
            </a:r>
          </a:p>
        </p:txBody>
      </p:sp>
      <p:sp>
        <p:nvSpPr>
          <p:cNvPr id="41990" name="Text Box 6"/>
          <p:cNvSpPr txBox="1">
            <a:spLocks noChangeArrowheads="1"/>
          </p:cNvSpPr>
          <p:nvPr/>
        </p:nvSpPr>
        <p:spPr bwMode="auto">
          <a:xfrm>
            <a:off x="1285852" y="404813"/>
            <a:ext cx="6624638" cy="701675"/>
          </a:xfrm>
          <a:prstGeom prst="rect">
            <a:avLst/>
          </a:prstGeom>
          <a:noFill/>
          <a:ln w="57150">
            <a:solidFill>
              <a:schemeClr val="bg2">
                <a:lumMod val="75000"/>
              </a:schemeClr>
            </a:solidFill>
            <a:miter lim="800000"/>
            <a:headEnd/>
            <a:tailEnd/>
          </a:ln>
        </p:spPr>
        <p:txBody>
          <a:bodyPr>
            <a:spAutoFit/>
          </a:bodyPr>
          <a:lstStyle/>
          <a:p>
            <a:pPr>
              <a:spcBef>
                <a:spcPct val="50000"/>
              </a:spcBef>
            </a:pPr>
            <a:r>
              <a:rPr lang="fr-FR" sz="4000" dirty="0" err="1">
                <a:latin typeface="Calibri" pitchFamily="34" charset="0"/>
              </a:rPr>
              <a:t>Inflammatory</a:t>
            </a:r>
            <a:r>
              <a:rPr lang="fr-FR" sz="4000" dirty="0">
                <a:latin typeface="Calibri" pitchFamily="34" charset="0"/>
              </a:rPr>
              <a:t> Mass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pic>
        <p:nvPicPr>
          <p:cNvPr id="2052" name="Picture 4" descr="R:\MEDECINS\enteroirm\serie à ne pas faire-199344339.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1237" r="19074"/>
          <a:stretch/>
        </p:blipFill>
        <p:spPr bwMode="auto">
          <a:xfrm>
            <a:off x="107504" y="1124742"/>
            <a:ext cx="3032056" cy="507988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R:\MEDECINS\enteroirm\distension gado.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8627" t="1618" r="20604" b="640"/>
          <a:stretch/>
        </p:blipFill>
        <p:spPr bwMode="auto">
          <a:xfrm>
            <a:off x="2051720" y="1107121"/>
            <a:ext cx="3158309" cy="507988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R:\MEDECINS\enteroirm\mauvaise distension.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6926" r="14238"/>
          <a:stretch/>
        </p:blipFill>
        <p:spPr bwMode="auto">
          <a:xfrm>
            <a:off x="4572000" y="1074436"/>
            <a:ext cx="3519251" cy="5112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13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Espace réservé du contenu 4" descr="Lorieroux vibe T1 gado.jpg"/>
          <p:cNvPicPr>
            <a:picLocks noGrp="1" noChangeAspect="1"/>
          </p:cNvPicPr>
          <p:nvPr>
            <p:ph sz="half" idx="2"/>
          </p:nvPr>
        </p:nvPicPr>
        <p:blipFill>
          <a:blip r:embed="rId3"/>
          <a:srcRect/>
          <a:stretch>
            <a:fillRect/>
          </a:stretch>
        </p:blipFill>
        <p:spPr>
          <a:xfrm>
            <a:off x="4833938" y="1571625"/>
            <a:ext cx="3738562" cy="4643438"/>
          </a:xfrm>
          <a:ln w="38100" cap="sq">
            <a:solidFill>
              <a:srgbClr val="000000"/>
            </a:solidFill>
          </a:ln>
          <a:effectLst>
            <a:outerShdw blurRad="50800" dist="38100" dir="2700000" algn="tl" rotWithShape="0">
              <a:srgbClr val="000000">
                <a:alpha val="43000"/>
              </a:srgbClr>
            </a:outerShdw>
          </a:effectLst>
        </p:spPr>
      </p:pic>
      <p:pic>
        <p:nvPicPr>
          <p:cNvPr id="23556" name="Espace réservé du contenu 7" descr="Lorieroux T2.jpg"/>
          <p:cNvPicPr>
            <a:picLocks noGrp="1" noChangeAspect="1"/>
          </p:cNvPicPr>
          <p:nvPr>
            <p:ph sz="half" idx="1"/>
          </p:nvPr>
        </p:nvPicPr>
        <p:blipFill>
          <a:blip r:embed="rId4"/>
          <a:srcRect/>
          <a:stretch>
            <a:fillRect/>
          </a:stretch>
        </p:blipFill>
        <p:spPr>
          <a:xfrm>
            <a:off x="428625" y="1600200"/>
            <a:ext cx="4117975" cy="4614863"/>
          </a:xfrm>
          <a:ln w="38100" cap="sq">
            <a:solidFill>
              <a:srgbClr val="000000"/>
            </a:solidFill>
          </a:ln>
          <a:effectLst>
            <a:outerShdw blurRad="50800" dist="38100" dir="2700000" algn="tl" rotWithShape="0">
              <a:srgbClr val="000000">
                <a:alpha val="43000"/>
              </a:srgbClr>
            </a:outerShdw>
          </a:effectLst>
        </p:spPr>
      </p:pic>
      <p:sp>
        <p:nvSpPr>
          <p:cNvPr id="53253" name="ZoneTexte 4"/>
          <p:cNvSpPr txBox="1">
            <a:spLocks noChangeArrowheads="1"/>
          </p:cNvSpPr>
          <p:nvPr/>
        </p:nvSpPr>
        <p:spPr bwMode="auto">
          <a:xfrm>
            <a:off x="500063" y="1643063"/>
            <a:ext cx="525462" cy="461962"/>
          </a:xfrm>
          <a:prstGeom prst="rect">
            <a:avLst/>
          </a:prstGeom>
          <a:noFill/>
          <a:ln w="9525">
            <a:noFill/>
            <a:miter lim="800000"/>
            <a:headEnd/>
            <a:tailEnd/>
          </a:ln>
        </p:spPr>
        <p:txBody>
          <a:bodyPr wrap="none">
            <a:spAutoFit/>
          </a:bodyPr>
          <a:lstStyle/>
          <a:p>
            <a:r>
              <a:rPr lang="fr-FR"/>
              <a:t>T2</a:t>
            </a:r>
          </a:p>
        </p:txBody>
      </p:sp>
      <p:sp>
        <p:nvSpPr>
          <p:cNvPr id="53254" name="ZoneTexte 5"/>
          <p:cNvSpPr txBox="1">
            <a:spLocks noChangeArrowheads="1"/>
          </p:cNvSpPr>
          <p:nvPr/>
        </p:nvSpPr>
        <p:spPr bwMode="auto">
          <a:xfrm>
            <a:off x="4857750" y="1571625"/>
            <a:ext cx="525463" cy="461963"/>
          </a:xfrm>
          <a:prstGeom prst="rect">
            <a:avLst/>
          </a:prstGeom>
          <a:noFill/>
          <a:ln w="9525">
            <a:noFill/>
            <a:miter lim="800000"/>
            <a:headEnd/>
            <a:tailEnd/>
          </a:ln>
        </p:spPr>
        <p:txBody>
          <a:bodyPr wrap="none">
            <a:spAutoFit/>
          </a:bodyPr>
          <a:lstStyle/>
          <a:p>
            <a:r>
              <a:rPr lang="fr-FR"/>
              <a:t>T1</a:t>
            </a:r>
          </a:p>
        </p:txBody>
      </p:sp>
      <p:sp>
        <p:nvSpPr>
          <p:cNvPr id="7" name="Titre 6"/>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 1" descr="masse inflammatoire T2.jpg"/>
          <p:cNvPicPr>
            <a:picLocks noChangeAspect="1"/>
          </p:cNvPicPr>
          <p:nvPr/>
        </p:nvPicPr>
        <p:blipFill>
          <a:blip r:embed="rId2"/>
          <a:srcRect l="13063" r="11261"/>
          <a:stretch>
            <a:fillRect/>
          </a:stretch>
        </p:blipFill>
        <p:spPr bwMode="auto">
          <a:xfrm>
            <a:off x="611188" y="908050"/>
            <a:ext cx="3024187" cy="5329238"/>
          </a:xfrm>
          <a:prstGeom prst="rect">
            <a:avLst/>
          </a:prstGeom>
          <a:noFill/>
          <a:ln w="38100" cap="sq">
            <a:noFill/>
            <a:miter lim="800000"/>
            <a:headEnd/>
            <a:tailEnd/>
          </a:ln>
          <a:effectLst>
            <a:outerShdw dist="38100" dir="2700000" algn="tl" rotWithShape="0">
              <a:srgbClr val="000000">
                <a:alpha val="42998"/>
              </a:srgbClr>
            </a:outerShdw>
          </a:effectLst>
        </p:spPr>
      </p:pic>
      <p:pic>
        <p:nvPicPr>
          <p:cNvPr id="43011" name="Image 2" descr="masse inflammatoirejpg.jpg"/>
          <p:cNvPicPr>
            <a:picLocks noChangeAspect="1"/>
          </p:cNvPicPr>
          <p:nvPr/>
        </p:nvPicPr>
        <p:blipFill>
          <a:blip r:embed="rId3"/>
          <a:srcRect l="18416" t="13269" r="17130" b="16576"/>
          <a:stretch>
            <a:fillRect/>
          </a:stretch>
        </p:blipFill>
        <p:spPr bwMode="auto">
          <a:xfrm>
            <a:off x="4500563" y="908050"/>
            <a:ext cx="3527425" cy="2520950"/>
          </a:xfrm>
          <a:prstGeom prst="rect">
            <a:avLst/>
          </a:prstGeom>
          <a:noFill/>
          <a:ln w="38100" cap="sq">
            <a:noFill/>
            <a:miter lim="800000"/>
            <a:headEnd/>
            <a:tailEnd/>
          </a:ln>
          <a:effectLst>
            <a:outerShdw dist="38100" dir="2700000" algn="tl" rotWithShape="0">
              <a:srgbClr val="000000">
                <a:alpha val="42998"/>
              </a:srgbClr>
            </a:outerShdw>
          </a:effectLst>
        </p:spPr>
      </p:pic>
      <p:pic>
        <p:nvPicPr>
          <p:cNvPr id="43012" name="Image 3" descr="masse inflammatoire diff.jpg"/>
          <p:cNvPicPr>
            <a:picLocks noChangeAspect="1"/>
          </p:cNvPicPr>
          <p:nvPr/>
        </p:nvPicPr>
        <p:blipFill>
          <a:blip r:embed="rId4"/>
          <a:srcRect l="15407" t="19609" r="14563" b="35571"/>
          <a:stretch>
            <a:fillRect/>
          </a:stretch>
        </p:blipFill>
        <p:spPr bwMode="auto">
          <a:xfrm>
            <a:off x="4113213" y="3500438"/>
            <a:ext cx="4275137" cy="2736850"/>
          </a:xfrm>
          <a:prstGeom prst="rect">
            <a:avLst/>
          </a:prstGeom>
          <a:noFill/>
          <a:ln w="38100" cap="sq">
            <a:noFill/>
            <a:miter lim="800000"/>
            <a:headEnd/>
            <a:tailEnd/>
          </a:ln>
          <a:effectLst>
            <a:outerShdw dist="38100" dir="2700000" algn="tl" rotWithShape="0">
              <a:srgbClr val="000000">
                <a:alpha val="42998"/>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normAutofit fontScale="90000"/>
          </a:bodyPr>
          <a:lstStyle/>
          <a:p>
            <a:pPr>
              <a:defRPr/>
            </a:pPr>
            <a:r>
              <a:rPr lang="fr-FR" dirty="0" smtClean="0"/>
              <a:t>Masse inflammatoire-</a:t>
            </a:r>
            <a:br>
              <a:rPr lang="fr-FR" dirty="0" smtClean="0"/>
            </a:br>
            <a:r>
              <a:rPr lang="fr-FR" dirty="0" smtClean="0"/>
              <a:t> fistules : iléo-iléale, vésicale</a:t>
            </a:r>
            <a:endParaRPr lang="fr-FR" dirty="0"/>
          </a:p>
        </p:txBody>
      </p:sp>
      <p:pic>
        <p:nvPicPr>
          <p:cNvPr id="55299" name="Espace réservé du contenu 4" descr="IAIA T2 fistule vésicale.jpg"/>
          <p:cNvPicPr>
            <a:picLocks noGrp="1" noChangeAspect="1"/>
          </p:cNvPicPr>
          <p:nvPr>
            <p:ph sz="half" idx="1"/>
          </p:nvPr>
        </p:nvPicPr>
        <p:blipFill>
          <a:blip r:embed="rId3"/>
          <a:srcRect/>
          <a:stretch>
            <a:fillRect/>
          </a:stretch>
        </p:blipFill>
        <p:spPr>
          <a:xfrm>
            <a:off x="682625" y="1643063"/>
            <a:ext cx="3821113" cy="4857750"/>
          </a:xfrm>
        </p:spPr>
      </p:pic>
      <p:pic>
        <p:nvPicPr>
          <p:cNvPr id="55300" name="Espace réservé du contenu 5" descr="Iaia T1 gado fistule vésicale.jpg"/>
          <p:cNvPicPr>
            <a:picLocks noGrp="1" noChangeAspect="1"/>
          </p:cNvPicPr>
          <p:nvPr>
            <p:ph sz="half" idx="2"/>
          </p:nvPr>
        </p:nvPicPr>
        <p:blipFill>
          <a:blip r:embed="rId4"/>
          <a:srcRect/>
          <a:stretch>
            <a:fillRect/>
          </a:stretch>
        </p:blipFill>
        <p:spPr>
          <a:xfrm>
            <a:off x="4611688" y="1643063"/>
            <a:ext cx="3889375" cy="485775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fr-FR" smtClean="0"/>
          </a:p>
        </p:txBody>
      </p:sp>
      <p:sp>
        <p:nvSpPr>
          <p:cNvPr id="44035" name="Rectangle 3"/>
          <p:cNvSpPr>
            <a:spLocks noGrp="1" noChangeArrowheads="1"/>
          </p:cNvSpPr>
          <p:nvPr>
            <p:ph type="body" idx="1"/>
          </p:nvPr>
        </p:nvSpPr>
        <p:spPr/>
        <p:txBody>
          <a:bodyPr/>
          <a:lstStyle/>
          <a:p>
            <a:endParaRPr lang="fr-FR" smtClean="0"/>
          </a:p>
        </p:txBody>
      </p:sp>
      <p:pic>
        <p:nvPicPr>
          <p:cNvPr id="44036" name="Picture 4"/>
          <p:cNvPicPr>
            <a:picLocks noChangeAspect="1" noChangeArrowheads="1"/>
          </p:cNvPicPr>
          <p:nvPr/>
        </p:nvPicPr>
        <p:blipFill>
          <a:blip r:embed="rId2"/>
          <a:srcRect l="36195" t="32030" r="20869" b="26039"/>
          <a:stretch>
            <a:fillRect/>
          </a:stretch>
        </p:blipFill>
        <p:spPr bwMode="auto">
          <a:xfrm>
            <a:off x="684213" y="836613"/>
            <a:ext cx="7775575" cy="518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fr-FR" dirty="0" err="1" smtClean="0"/>
              <a:t>Abscess</a:t>
            </a:r>
            <a:r>
              <a:rPr lang="fr-FR" dirty="0" smtClean="0"/>
              <a:t> = </a:t>
            </a:r>
            <a:r>
              <a:rPr lang="fr-FR" dirty="0" smtClean="0">
                <a:latin typeface="Calibri" pitchFamily="34" charset="0"/>
              </a:rPr>
              <a:t>CI to </a:t>
            </a:r>
            <a:r>
              <a:rPr lang="fr-FR" dirty="0" err="1" smtClean="0">
                <a:latin typeface="Calibri" pitchFamily="34" charset="0"/>
              </a:rPr>
              <a:t>infliximab</a:t>
            </a:r>
            <a:endParaRPr lang="fr-FR" dirty="0" smtClean="0">
              <a:latin typeface="Calibri" pitchFamily="34" charset="0"/>
            </a:endParaRPr>
          </a:p>
        </p:txBody>
      </p:sp>
      <p:sp>
        <p:nvSpPr>
          <p:cNvPr id="45059" name="Rectangle 3"/>
          <p:cNvSpPr>
            <a:spLocks noGrp="1" noChangeArrowheads="1"/>
          </p:cNvSpPr>
          <p:nvPr>
            <p:ph type="body" idx="1"/>
          </p:nvPr>
        </p:nvSpPr>
        <p:spPr/>
        <p:txBody>
          <a:bodyPr/>
          <a:lstStyle/>
          <a:p>
            <a:pPr eaLnBrk="1" hangingPunct="1"/>
            <a:endParaRPr lang="fr-FR" smtClean="0"/>
          </a:p>
        </p:txBody>
      </p:sp>
      <p:pic>
        <p:nvPicPr>
          <p:cNvPr id="91140" name="Picture 4" descr="F:\images crohn\abces crohn 3.jpg"/>
          <p:cNvPicPr>
            <a:picLocks noChangeAspect="1" noChangeArrowheads="1"/>
          </p:cNvPicPr>
          <p:nvPr/>
        </p:nvPicPr>
        <p:blipFill>
          <a:blip r:embed="rId3"/>
          <a:srcRect l="12500" t="7500" r="17500"/>
          <a:stretch>
            <a:fillRect/>
          </a:stretch>
        </p:blipFill>
        <p:spPr bwMode="auto">
          <a:xfrm>
            <a:off x="76200" y="152400"/>
            <a:ext cx="2940050" cy="3886200"/>
          </a:xfrm>
          <a:prstGeom prst="rect">
            <a:avLst/>
          </a:prstGeom>
          <a:noFill/>
          <a:ln w="9525">
            <a:noFill/>
            <a:miter lim="800000"/>
            <a:headEnd/>
            <a:tailEnd/>
          </a:ln>
        </p:spPr>
      </p:pic>
      <p:pic>
        <p:nvPicPr>
          <p:cNvPr id="91141" name="Picture 5" descr="F:\images crohn\abces crohn 4.jpg"/>
          <p:cNvPicPr>
            <a:picLocks noChangeAspect="1" noChangeArrowheads="1"/>
          </p:cNvPicPr>
          <p:nvPr/>
        </p:nvPicPr>
        <p:blipFill>
          <a:blip r:embed="rId4"/>
          <a:srcRect l="6667" t="5000" r="10001" b="5000"/>
          <a:stretch>
            <a:fillRect/>
          </a:stretch>
        </p:blipFill>
        <p:spPr bwMode="auto">
          <a:xfrm>
            <a:off x="990600" y="838200"/>
            <a:ext cx="2909888" cy="4191000"/>
          </a:xfrm>
          <a:prstGeom prst="rect">
            <a:avLst/>
          </a:prstGeom>
          <a:noFill/>
          <a:ln w="9525">
            <a:noFill/>
            <a:miter lim="800000"/>
            <a:headEnd/>
            <a:tailEnd/>
          </a:ln>
        </p:spPr>
      </p:pic>
      <p:pic>
        <p:nvPicPr>
          <p:cNvPr id="91142" name="Picture 6" descr="F:\images crohn\abces crohn 5.jpg"/>
          <p:cNvPicPr>
            <a:picLocks noChangeAspect="1" noChangeArrowheads="1"/>
          </p:cNvPicPr>
          <p:nvPr/>
        </p:nvPicPr>
        <p:blipFill>
          <a:blip r:embed="rId5"/>
          <a:srcRect l="6667" t="10001" r="6667" b="5000"/>
          <a:stretch>
            <a:fillRect/>
          </a:stretch>
        </p:blipFill>
        <p:spPr bwMode="auto">
          <a:xfrm>
            <a:off x="2057400" y="1600200"/>
            <a:ext cx="3205163" cy="4191000"/>
          </a:xfrm>
          <a:prstGeom prst="rect">
            <a:avLst/>
          </a:prstGeom>
          <a:noFill/>
          <a:ln w="9525">
            <a:noFill/>
            <a:miter lim="800000"/>
            <a:headEnd/>
            <a:tailEnd/>
          </a:ln>
        </p:spPr>
      </p:pic>
      <p:pic>
        <p:nvPicPr>
          <p:cNvPr id="91143" name="Picture 7" descr="F:\images crohn\abces crohn 6.jpg"/>
          <p:cNvPicPr>
            <a:picLocks noChangeAspect="1" noChangeArrowheads="1"/>
          </p:cNvPicPr>
          <p:nvPr/>
        </p:nvPicPr>
        <p:blipFill>
          <a:blip r:embed="rId6"/>
          <a:srcRect l="14999" t="7500" r="14999" b="7500"/>
          <a:stretch>
            <a:fillRect/>
          </a:stretch>
        </p:blipFill>
        <p:spPr bwMode="auto">
          <a:xfrm>
            <a:off x="3200400" y="2133600"/>
            <a:ext cx="3325813" cy="4038600"/>
          </a:xfrm>
          <a:prstGeom prst="rect">
            <a:avLst/>
          </a:prstGeom>
          <a:noFill/>
          <a:ln w="9525">
            <a:noFill/>
            <a:miter lim="800000"/>
            <a:headEnd/>
            <a:tailEnd/>
          </a:ln>
        </p:spPr>
      </p:pic>
      <p:pic>
        <p:nvPicPr>
          <p:cNvPr id="91144" name="Picture 8" descr="F:\images crohn\abces crohn 7.jpg"/>
          <p:cNvPicPr>
            <a:picLocks noChangeAspect="1" noChangeArrowheads="1"/>
          </p:cNvPicPr>
          <p:nvPr/>
        </p:nvPicPr>
        <p:blipFill>
          <a:blip r:embed="rId7"/>
          <a:srcRect l="12500" t="7500" r="10001" b="10001"/>
          <a:stretch>
            <a:fillRect/>
          </a:stretch>
        </p:blipFill>
        <p:spPr bwMode="auto">
          <a:xfrm>
            <a:off x="4114800" y="2743200"/>
            <a:ext cx="3506788"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1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11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11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11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1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p:txBody>
          <a:bodyPr/>
          <a:lstStyle/>
          <a:p>
            <a:endParaRPr lang="fr-FR" smtClean="0"/>
          </a:p>
        </p:txBody>
      </p:sp>
      <p:pic>
        <p:nvPicPr>
          <p:cNvPr id="46083" name="Espace réservé du contenu 3" descr="abces 2 sornin clement.jpg"/>
          <p:cNvPicPr>
            <a:picLocks noGrp="1" noChangeAspect="1"/>
          </p:cNvPicPr>
          <p:nvPr>
            <p:ph idx="1"/>
          </p:nvPr>
        </p:nvPicPr>
        <p:blipFill>
          <a:blip r:embed="rId2"/>
          <a:srcRect l="19052" t="17867" r="25256" b="19604"/>
          <a:stretch>
            <a:fillRect/>
          </a:stretch>
        </p:blipFill>
        <p:spPr>
          <a:xfrm>
            <a:off x="34925" y="60325"/>
            <a:ext cx="4105275" cy="3024188"/>
          </a:xfrm>
        </p:spPr>
      </p:pic>
      <p:pic>
        <p:nvPicPr>
          <p:cNvPr id="46084" name="Image 4" descr="abces sornin.jpg"/>
          <p:cNvPicPr>
            <a:picLocks noChangeAspect="1"/>
          </p:cNvPicPr>
          <p:nvPr/>
        </p:nvPicPr>
        <p:blipFill>
          <a:blip r:embed="rId3"/>
          <a:srcRect l="11156" t="14964" r="18700" b="18765"/>
          <a:stretch>
            <a:fillRect/>
          </a:stretch>
        </p:blipFill>
        <p:spPr bwMode="auto">
          <a:xfrm>
            <a:off x="3336925" y="3141663"/>
            <a:ext cx="580707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descr="abcès 1"/>
          <p:cNvPicPr>
            <a:picLocks noChangeAspect="1" noChangeArrowheads="1"/>
          </p:cNvPicPr>
          <p:nvPr/>
        </p:nvPicPr>
        <p:blipFill>
          <a:blip r:embed="rId3"/>
          <a:srcRect l="15068" t="18407" r="17809" b="3877"/>
          <a:stretch>
            <a:fillRect/>
          </a:stretch>
        </p:blipFill>
        <p:spPr bwMode="auto">
          <a:xfrm>
            <a:off x="76200" y="76200"/>
            <a:ext cx="4191000" cy="3249613"/>
          </a:xfrm>
          <a:prstGeom prst="rect">
            <a:avLst/>
          </a:prstGeom>
          <a:noFill/>
          <a:ln w="9525">
            <a:solidFill>
              <a:schemeClr val="tx1"/>
            </a:solidFill>
            <a:miter lim="800000"/>
            <a:headEnd/>
            <a:tailEnd/>
          </a:ln>
        </p:spPr>
      </p:pic>
      <p:pic>
        <p:nvPicPr>
          <p:cNvPr id="369667" name="Picture 3" descr="abcès 4"/>
          <p:cNvPicPr>
            <a:picLocks noChangeAspect="1" noChangeArrowheads="1"/>
          </p:cNvPicPr>
          <p:nvPr/>
        </p:nvPicPr>
        <p:blipFill>
          <a:blip r:embed="rId4"/>
          <a:srcRect l="14999" t="18655" r="16251"/>
          <a:stretch>
            <a:fillRect/>
          </a:stretch>
        </p:blipFill>
        <p:spPr bwMode="auto">
          <a:xfrm>
            <a:off x="76200" y="3505200"/>
            <a:ext cx="4191000" cy="3322638"/>
          </a:xfrm>
          <a:prstGeom prst="rect">
            <a:avLst/>
          </a:prstGeom>
          <a:noFill/>
          <a:ln w="9525">
            <a:solidFill>
              <a:schemeClr val="tx1"/>
            </a:solidFill>
            <a:miter lim="800000"/>
            <a:headEnd/>
            <a:tailEnd/>
          </a:ln>
        </p:spPr>
      </p:pic>
      <p:pic>
        <p:nvPicPr>
          <p:cNvPr id="369668" name="Picture 4" descr="abcès 2"/>
          <p:cNvPicPr>
            <a:picLocks noChangeAspect="1" noChangeArrowheads="1"/>
          </p:cNvPicPr>
          <p:nvPr/>
        </p:nvPicPr>
        <p:blipFill>
          <a:blip r:embed="rId5"/>
          <a:srcRect l="14285" t="11632" r="14285" b="6947"/>
          <a:stretch>
            <a:fillRect/>
          </a:stretch>
        </p:blipFill>
        <p:spPr bwMode="auto">
          <a:xfrm>
            <a:off x="4800600" y="76200"/>
            <a:ext cx="4267200" cy="3259138"/>
          </a:xfrm>
          <a:prstGeom prst="rect">
            <a:avLst/>
          </a:prstGeom>
          <a:noFill/>
          <a:ln w="9525">
            <a:solidFill>
              <a:schemeClr val="tx1"/>
            </a:solidFill>
            <a:miter lim="800000"/>
            <a:headEnd/>
            <a:tailEnd/>
          </a:ln>
        </p:spPr>
      </p:pic>
      <p:pic>
        <p:nvPicPr>
          <p:cNvPr id="369669" name="Picture 5" descr="abcès 3"/>
          <p:cNvPicPr>
            <a:picLocks noChangeAspect="1" noChangeArrowheads="1"/>
          </p:cNvPicPr>
          <p:nvPr/>
        </p:nvPicPr>
        <p:blipFill>
          <a:blip r:embed="rId6"/>
          <a:srcRect l="18518" t="23953" r="18518" b="9712"/>
          <a:stretch>
            <a:fillRect/>
          </a:stretch>
        </p:blipFill>
        <p:spPr bwMode="auto">
          <a:xfrm>
            <a:off x="4419600" y="3505200"/>
            <a:ext cx="4648200" cy="3281363"/>
          </a:xfrm>
          <a:prstGeom prst="rect">
            <a:avLst/>
          </a:prstGeom>
          <a:noFill/>
          <a:ln w="9525">
            <a:solidFill>
              <a:schemeClr val="tx1"/>
            </a:solidFill>
            <a:miter lim="800000"/>
            <a:headEnd/>
            <a:tailEnd/>
          </a:ln>
        </p:spPr>
      </p:pic>
      <p:sp>
        <p:nvSpPr>
          <p:cNvPr id="369670" name="Rectangle 6"/>
          <p:cNvSpPr>
            <a:spLocks noGrp="1"/>
          </p:cNvSpPr>
          <p:nvPr>
            <p:ph type="title"/>
          </p:nvPr>
        </p:nvSpPr>
        <p:spPr bwMode="auto">
          <a:xfrm>
            <a:off x="2819400" y="274638"/>
            <a:ext cx="3352800" cy="1143000"/>
          </a:xfrm>
          <a:solidFill>
            <a:srgbClr val="000000"/>
          </a:solidFill>
          <a:ln>
            <a:solidFill>
              <a:schemeClr val="tx1"/>
            </a:solidFill>
            <a:miter lim="800000"/>
            <a:headEnd/>
            <a:tailEnd/>
          </a:ln>
        </p:spPr>
        <p:txBody>
          <a:bodyPr wrap="square" lIns="91440" tIns="45720" rIns="91440" bIns="45720" numCol="1" anchorCtr="0" compatLnSpc="1">
            <a:prstTxWarp prst="textNoShape">
              <a:avLst/>
            </a:prstTxWarp>
          </a:bodyPr>
          <a:lstStyle/>
          <a:p>
            <a:r>
              <a:rPr lang="fr-FR" b="0" smtClean="0">
                <a:ln>
                  <a:noFill/>
                </a:ln>
                <a:solidFill>
                  <a:srgbClr val="FFFF00"/>
                </a:solidFill>
                <a:effectLst/>
                <a:latin typeface="Comic Sans MS" pitchFamily="66" charset="0"/>
              </a:rPr>
              <a:t>Abc</a:t>
            </a:r>
            <a:r>
              <a:rPr lang="fr-FR" b="0" smtClean="0">
                <a:ln>
                  <a:noFill/>
                </a:ln>
                <a:solidFill>
                  <a:srgbClr val="FFFF00"/>
                </a:solidFill>
                <a:effectLst/>
              </a:rPr>
              <a:t>è</a:t>
            </a:r>
            <a:r>
              <a:rPr lang="fr-FR" b="0" smtClean="0">
                <a:ln>
                  <a:noFill/>
                </a:ln>
                <a:solidFill>
                  <a:srgbClr val="FFFF00"/>
                </a:solidFill>
                <a:effectLst/>
                <a:latin typeface="Comic Sans MS" pitchFamily="66" charset="0"/>
              </a:rPr>
              <a:t>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fr-FR" smtClean="0"/>
          </a:p>
        </p:txBody>
      </p:sp>
      <p:sp>
        <p:nvSpPr>
          <p:cNvPr id="47107" name="Rectangle 3"/>
          <p:cNvSpPr>
            <a:spLocks noGrp="1" noChangeArrowheads="1"/>
          </p:cNvSpPr>
          <p:nvPr>
            <p:ph type="body" idx="1"/>
          </p:nvPr>
        </p:nvSpPr>
        <p:spPr/>
        <p:txBody>
          <a:bodyPr/>
          <a:lstStyle/>
          <a:p>
            <a:endParaRPr lang="fr-FR" smtClean="0"/>
          </a:p>
        </p:txBody>
      </p:sp>
      <p:pic>
        <p:nvPicPr>
          <p:cNvPr id="47108" name="Picture 4"/>
          <p:cNvPicPr>
            <a:picLocks noChangeAspect="1" noChangeArrowheads="1"/>
          </p:cNvPicPr>
          <p:nvPr/>
        </p:nvPicPr>
        <p:blipFill>
          <a:blip r:embed="rId2"/>
          <a:srcRect l="36195" t="32030" r="20869" b="26799"/>
          <a:stretch>
            <a:fillRect/>
          </a:stretch>
        </p:blipFill>
        <p:spPr bwMode="auto">
          <a:xfrm>
            <a:off x="736600" y="676275"/>
            <a:ext cx="7723188" cy="5057775"/>
          </a:xfrm>
          <a:prstGeom prst="rect">
            <a:avLst/>
          </a:prstGeom>
          <a:noFill/>
          <a:ln w="9525">
            <a:noFill/>
            <a:miter lim="800000"/>
            <a:headEnd/>
            <a:tailEnd/>
          </a:ln>
        </p:spPr>
      </p:pic>
      <p:sp>
        <p:nvSpPr>
          <p:cNvPr id="47109" name="ZoneTexte 4"/>
          <p:cNvSpPr txBox="1">
            <a:spLocks noChangeArrowheads="1"/>
          </p:cNvSpPr>
          <p:nvPr/>
        </p:nvSpPr>
        <p:spPr bwMode="auto">
          <a:xfrm>
            <a:off x="755650" y="6092825"/>
            <a:ext cx="6710427" cy="707886"/>
          </a:xfrm>
          <a:prstGeom prst="rect">
            <a:avLst/>
          </a:prstGeom>
          <a:noFill/>
          <a:ln w="9525">
            <a:noFill/>
            <a:miter lim="800000"/>
            <a:headEnd/>
            <a:tailEnd/>
          </a:ln>
        </p:spPr>
        <p:txBody>
          <a:bodyPr wrap="none">
            <a:spAutoFit/>
          </a:bodyPr>
          <a:lstStyle/>
          <a:p>
            <a:r>
              <a:rPr lang="fr-FR" sz="2000" dirty="0" err="1">
                <a:solidFill>
                  <a:srgbClr val="FFFF00"/>
                </a:solidFill>
                <a:latin typeface="Calibri" pitchFamily="34" charset="0"/>
              </a:rPr>
              <a:t>Panès</a:t>
            </a:r>
            <a:r>
              <a:rPr lang="fr-FR" sz="2000" dirty="0">
                <a:solidFill>
                  <a:srgbClr val="FFFF00"/>
                </a:solidFill>
                <a:latin typeface="Calibri" pitchFamily="34" charset="0"/>
              </a:rPr>
              <a:t> J. Alim </a:t>
            </a:r>
            <a:r>
              <a:rPr lang="fr-FR" sz="2000" dirty="0" err="1">
                <a:solidFill>
                  <a:srgbClr val="FFFF00"/>
                </a:solidFill>
                <a:latin typeface="Calibri" pitchFamily="34" charset="0"/>
              </a:rPr>
              <a:t>Pharmac</a:t>
            </a:r>
            <a:r>
              <a:rPr lang="fr-FR" sz="2000" dirty="0">
                <a:solidFill>
                  <a:srgbClr val="FFFF00"/>
                </a:solidFill>
                <a:latin typeface="Calibri" pitchFamily="34" charset="0"/>
              </a:rPr>
              <a:t> </a:t>
            </a:r>
            <a:r>
              <a:rPr lang="fr-FR" sz="2000" dirty="0" err="1">
                <a:solidFill>
                  <a:srgbClr val="FFFF00"/>
                </a:solidFill>
                <a:latin typeface="Calibri" pitchFamily="34" charset="0"/>
              </a:rPr>
              <a:t>Therapy</a:t>
            </a:r>
            <a:r>
              <a:rPr lang="fr-FR" sz="2000" dirty="0">
                <a:solidFill>
                  <a:srgbClr val="FFFF00"/>
                </a:solidFill>
                <a:latin typeface="Calibri" pitchFamily="34" charset="0"/>
              </a:rPr>
              <a:t> 2011</a:t>
            </a:r>
          </a:p>
          <a:p>
            <a:r>
              <a:rPr lang="fr-FR" sz="2000" dirty="0" err="1">
                <a:solidFill>
                  <a:srgbClr val="FFFF00"/>
                </a:solidFill>
                <a:latin typeface="Calibri" pitchFamily="34" charset="0"/>
              </a:rPr>
              <a:t>Fiorino</a:t>
            </a:r>
            <a:r>
              <a:rPr lang="fr-FR" sz="2000" dirty="0">
                <a:solidFill>
                  <a:srgbClr val="FFFF00"/>
                </a:solidFill>
                <a:latin typeface="Calibri" pitchFamily="34" charset="0"/>
              </a:rPr>
              <a:t> G. IBD 2011 MR&gt; CT for </a:t>
            </a:r>
            <a:r>
              <a:rPr lang="fr-FR" sz="2000" dirty="0" err="1">
                <a:solidFill>
                  <a:srgbClr val="FFFF00"/>
                </a:solidFill>
                <a:latin typeface="Calibri" pitchFamily="34" charset="0"/>
              </a:rPr>
              <a:t>detection</a:t>
            </a:r>
            <a:r>
              <a:rPr lang="fr-FR" sz="2000" dirty="0">
                <a:solidFill>
                  <a:srgbClr val="FFFF00"/>
                </a:solidFill>
                <a:latin typeface="Calibri" pitchFamily="34" charset="0"/>
              </a:rPr>
              <a:t> of </a:t>
            </a:r>
            <a:r>
              <a:rPr lang="fr-FR" sz="2000" dirty="0" err="1">
                <a:solidFill>
                  <a:srgbClr val="FFFF00"/>
                </a:solidFill>
                <a:latin typeface="Calibri" pitchFamily="34" charset="0"/>
              </a:rPr>
              <a:t>strictures</a:t>
            </a:r>
            <a:r>
              <a:rPr lang="fr-FR" sz="2000" dirty="0">
                <a:solidFill>
                  <a:srgbClr val="FFFF00"/>
                </a:solidFill>
                <a:latin typeface="Calibri" pitchFamily="34" charset="0"/>
              </a:rPr>
              <a:t> (p=0.04)</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err="1" smtClean="0"/>
              <a:t>Definition</a:t>
            </a:r>
            <a:r>
              <a:rPr lang="fr-FR" dirty="0" smtClean="0"/>
              <a:t> not </a:t>
            </a:r>
            <a:r>
              <a:rPr lang="fr-FR" dirty="0" err="1" smtClean="0"/>
              <a:t>consensual</a:t>
            </a:r>
            <a:r>
              <a:rPr lang="fr-FR" dirty="0" smtClean="0"/>
              <a:t> BUT </a:t>
            </a:r>
            <a:r>
              <a:rPr lang="fr-FR" dirty="0" err="1" smtClean="0"/>
              <a:t>Two</a:t>
            </a:r>
            <a:r>
              <a:rPr lang="fr-FR" dirty="0" smtClean="0"/>
              <a:t> indirect </a:t>
            </a:r>
            <a:r>
              <a:rPr lang="fr-FR" dirty="0" err="1" smtClean="0"/>
              <a:t>signs</a:t>
            </a:r>
            <a:r>
              <a:rPr lang="fr-FR" dirty="0" smtClean="0"/>
              <a:t> suggestive of </a:t>
            </a:r>
            <a:r>
              <a:rPr lang="fr-FR" dirty="0" err="1" smtClean="0"/>
              <a:t>stenosis</a:t>
            </a:r>
            <a:endParaRPr lang="fr-FR" dirty="0" smtClean="0"/>
          </a:p>
          <a:p>
            <a:pPr lvl="1"/>
            <a:r>
              <a:rPr lang="fr-FR" dirty="0" smtClean="0"/>
              <a:t>Dilatation</a:t>
            </a:r>
          </a:p>
          <a:p>
            <a:pPr lvl="1"/>
            <a:r>
              <a:rPr lang="fr-FR" dirty="0" err="1" smtClean="0"/>
              <a:t>Loss</a:t>
            </a:r>
            <a:r>
              <a:rPr lang="fr-FR" dirty="0" smtClean="0"/>
              <a:t> of </a:t>
            </a:r>
            <a:r>
              <a:rPr lang="fr-FR" dirty="0" err="1" smtClean="0"/>
              <a:t>peristaltism</a:t>
            </a:r>
            <a:endParaRPr lang="fr-FR" dirty="0" smtClean="0"/>
          </a:p>
          <a:p>
            <a:pPr lvl="1"/>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6513" y="115888"/>
            <a:ext cx="9144000" cy="1143000"/>
          </a:xfrm>
          <a:ln w="57150">
            <a:solidFill>
              <a:schemeClr val="bg2">
                <a:lumMod val="75000"/>
              </a:schemeClr>
            </a:solidFill>
          </a:ln>
        </p:spPr>
        <p:txBody>
          <a:bodyPr vert="horz" lIns="91440" tIns="45720" rIns="91440" bIns="45720" rtlCol="0" anchor="ctr">
            <a:normAutofit/>
          </a:bodyPr>
          <a:lstStyle/>
          <a:p>
            <a:r>
              <a:rPr lang="fr-FR" dirty="0" smtClean="0"/>
              <a:t>QUESTION: Fibrotic or Inflammatory?</a:t>
            </a:r>
          </a:p>
        </p:txBody>
      </p:sp>
      <p:pic>
        <p:nvPicPr>
          <p:cNvPr id="48131" name="Picture 4"/>
          <p:cNvPicPr>
            <a:picLocks noChangeAspect="1" noChangeArrowheads="1"/>
          </p:cNvPicPr>
          <p:nvPr/>
        </p:nvPicPr>
        <p:blipFill>
          <a:blip r:embed="rId3"/>
          <a:srcRect l="37729" t="34274" r="22910" b="25298"/>
          <a:stretch>
            <a:fillRect/>
          </a:stretch>
        </p:blipFill>
        <p:spPr bwMode="auto">
          <a:xfrm>
            <a:off x="34925" y="1882775"/>
            <a:ext cx="4770438" cy="3346450"/>
          </a:xfrm>
          <a:prstGeom prst="rect">
            <a:avLst/>
          </a:prstGeom>
          <a:noFill/>
          <a:ln w="9525">
            <a:noFill/>
            <a:miter lim="800000"/>
            <a:headEnd/>
            <a:tailEnd/>
          </a:ln>
        </p:spPr>
      </p:pic>
      <p:sp>
        <p:nvSpPr>
          <p:cNvPr id="5" name="ZoneTexte 4"/>
          <p:cNvSpPr txBox="1"/>
          <p:nvPr/>
        </p:nvSpPr>
        <p:spPr>
          <a:xfrm>
            <a:off x="1042988" y="6092825"/>
            <a:ext cx="2327240" cy="400110"/>
          </a:xfrm>
          <a:prstGeom prst="rect">
            <a:avLst/>
          </a:prstGeom>
          <a:noFill/>
        </p:spPr>
        <p:txBody>
          <a:bodyPr wrap="none">
            <a:spAutoFit/>
          </a:bodyPr>
          <a:lstStyle/>
          <a:p>
            <a:pPr>
              <a:defRPr/>
            </a:pPr>
            <a:r>
              <a:rPr lang="fr-FR" sz="2000" dirty="0" err="1">
                <a:solidFill>
                  <a:srgbClr val="FFFF00"/>
                </a:solidFill>
                <a:latin typeface="+mj-lt"/>
              </a:rPr>
              <a:t>Panès</a:t>
            </a:r>
            <a:r>
              <a:rPr lang="fr-FR" sz="2000" dirty="0">
                <a:solidFill>
                  <a:srgbClr val="FFFF00"/>
                </a:solidFill>
                <a:latin typeface="+mj-lt"/>
              </a:rPr>
              <a:t> J. ESGAR 2012</a:t>
            </a:r>
          </a:p>
        </p:txBody>
      </p:sp>
      <p:sp>
        <p:nvSpPr>
          <p:cNvPr id="48133" name="Espace réservé du contenu 3"/>
          <p:cNvSpPr>
            <a:spLocks noGrp="1"/>
          </p:cNvSpPr>
          <p:nvPr>
            <p:ph sz="quarter" idx="4294967295"/>
          </p:nvPr>
        </p:nvSpPr>
        <p:spPr>
          <a:xfrm>
            <a:off x="4922838" y="1557338"/>
            <a:ext cx="4041775" cy="3446462"/>
          </a:xfrm>
        </p:spPr>
        <p:txBody>
          <a:bodyPr>
            <a:normAutofit fontScale="92500" lnSpcReduction="10000"/>
          </a:bodyPr>
          <a:lstStyle/>
          <a:p>
            <a:r>
              <a:rPr lang="fr-FR" sz="2400" smtClean="0"/>
              <a:t>Is it relevant to make an exclusive distinction?</a:t>
            </a:r>
          </a:p>
          <a:p>
            <a:r>
              <a:rPr lang="fr-FR" sz="2400" smtClean="0"/>
              <a:t>53 patients</a:t>
            </a:r>
          </a:p>
          <a:p>
            <a:r>
              <a:rPr lang="en-US" sz="2400" smtClean="0">
                <a:cs typeface="Arial" charset="0"/>
              </a:rPr>
              <a:t>Inflammation score correlated with the fibrosis score (r=0.63, p=0.0001)</a:t>
            </a:r>
          </a:p>
          <a:p>
            <a:r>
              <a:rPr lang="fr-FR" sz="2400" smtClean="0"/>
              <a:t>No correlation between fibrosis score and enhancement pattern or degree</a:t>
            </a:r>
          </a:p>
        </p:txBody>
      </p:sp>
      <p:sp>
        <p:nvSpPr>
          <p:cNvPr id="2" name="Rectangle 1"/>
          <p:cNvSpPr/>
          <p:nvPr/>
        </p:nvSpPr>
        <p:spPr>
          <a:xfrm>
            <a:off x="5638800" y="6092825"/>
            <a:ext cx="1879361" cy="400110"/>
          </a:xfrm>
          <a:prstGeom prst="rect">
            <a:avLst/>
          </a:prstGeom>
        </p:spPr>
        <p:txBody>
          <a:bodyPr wrap="none">
            <a:spAutoFit/>
          </a:bodyPr>
          <a:lstStyle/>
          <a:p>
            <a:pPr>
              <a:defRPr/>
            </a:pPr>
            <a:r>
              <a:rPr lang="fr-FR" sz="2000" dirty="0" err="1">
                <a:solidFill>
                  <a:srgbClr val="FFFF00"/>
                </a:solidFill>
                <a:latin typeface="+mj-lt"/>
              </a:rPr>
              <a:t>Zappa. IBD 2011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57150">
            <a:solidFill>
              <a:schemeClr val="bg2">
                <a:lumMod val="75000"/>
              </a:schemeClr>
            </a:solidFill>
          </a:ln>
        </p:spPr>
        <p:txBody>
          <a:bodyPr vert="horz" lIns="91440" tIns="45720" rIns="91440" bIns="45720" rtlCol="0" anchor="ctr">
            <a:normAutofit/>
          </a:bodyPr>
          <a:lstStyle/>
          <a:p>
            <a:r>
              <a:rPr lang="fr-FR" dirty="0" err="1"/>
              <a:t>Positioning</a:t>
            </a:r>
            <a:endParaRPr lang="fr-FR" dirty="0"/>
          </a:p>
        </p:txBody>
      </p:sp>
      <p:sp>
        <p:nvSpPr>
          <p:cNvPr id="3" name="Espace réservé du contenu 2"/>
          <p:cNvSpPr>
            <a:spLocks noGrp="1"/>
          </p:cNvSpPr>
          <p:nvPr>
            <p:ph idx="1"/>
          </p:nvPr>
        </p:nvSpPr>
        <p:spPr/>
        <p:txBody>
          <a:bodyPr/>
          <a:lstStyle/>
          <a:p>
            <a:r>
              <a:rPr lang="fr-FR" dirty="0" smtClean="0"/>
              <a:t>Patients </a:t>
            </a:r>
            <a:r>
              <a:rPr lang="fr-FR" dirty="0" err="1" smtClean="0"/>
              <a:t>can</a:t>
            </a:r>
            <a:r>
              <a:rPr lang="fr-FR" dirty="0" smtClean="0"/>
              <a:t> </a:t>
            </a:r>
            <a:r>
              <a:rPr lang="fr-FR" dirty="0" err="1" smtClean="0"/>
              <a:t>be</a:t>
            </a:r>
            <a:r>
              <a:rPr lang="fr-FR" dirty="0" smtClean="0"/>
              <a:t> </a:t>
            </a:r>
            <a:r>
              <a:rPr lang="fr-FR" dirty="0" err="1" smtClean="0"/>
              <a:t>scanned</a:t>
            </a:r>
            <a:r>
              <a:rPr lang="fr-FR" dirty="0" smtClean="0"/>
              <a:t> </a:t>
            </a:r>
            <a:r>
              <a:rPr lang="fr-FR" dirty="0" err="1" smtClean="0"/>
              <a:t>prone</a:t>
            </a:r>
            <a:r>
              <a:rPr lang="fr-FR" dirty="0" smtClean="0"/>
              <a:t> or </a:t>
            </a:r>
            <a:r>
              <a:rPr lang="fr-FR" dirty="0" err="1" smtClean="0"/>
              <a:t>supine</a:t>
            </a:r>
            <a:endParaRPr lang="fr-FR" dirty="0" smtClean="0"/>
          </a:p>
          <a:p>
            <a:r>
              <a:rPr lang="fr-FR" dirty="0" err="1"/>
              <a:t>P</a:t>
            </a:r>
            <a:r>
              <a:rPr lang="fr-FR" dirty="0" err="1" smtClean="0"/>
              <a:t>rone</a:t>
            </a:r>
            <a:r>
              <a:rPr lang="fr-FR" dirty="0" smtClean="0"/>
              <a:t> position</a:t>
            </a:r>
          </a:p>
          <a:p>
            <a:pPr lvl="1"/>
            <a:r>
              <a:rPr lang="fr-FR" dirty="0" smtClean="0"/>
              <a:t>Pro</a:t>
            </a:r>
          </a:p>
          <a:p>
            <a:pPr lvl="2"/>
            <a:r>
              <a:rPr lang="fr-FR" dirty="0" err="1" smtClean="0"/>
              <a:t>Less</a:t>
            </a:r>
            <a:r>
              <a:rPr lang="fr-FR" dirty="0" smtClean="0"/>
              <a:t> slices </a:t>
            </a:r>
            <a:r>
              <a:rPr lang="fr-FR" dirty="0" err="1" smtClean="0"/>
              <a:t>because</a:t>
            </a:r>
            <a:r>
              <a:rPr lang="fr-FR" dirty="0" smtClean="0"/>
              <a:t> of abdominal compression </a:t>
            </a:r>
            <a:r>
              <a:rPr lang="fr-FR" dirty="0" err="1" smtClean="0"/>
              <a:t>thus</a:t>
            </a:r>
            <a:r>
              <a:rPr lang="fr-FR" dirty="0" smtClean="0"/>
              <a:t> </a:t>
            </a:r>
            <a:r>
              <a:rPr lang="fr-FR" dirty="0" err="1" smtClean="0"/>
              <a:t>reducing</a:t>
            </a:r>
            <a:r>
              <a:rPr lang="fr-FR" dirty="0" smtClean="0"/>
              <a:t> </a:t>
            </a:r>
            <a:r>
              <a:rPr lang="fr-FR" dirty="0" err="1" smtClean="0"/>
              <a:t>hold</a:t>
            </a:r>
            <a:r>
              <a:rPr lang="fr-FR" dirty="0" smtClean="0"/>
              <a:t> </a:t>
            </a:r>
            <a:r>
              <a:rPr lang="fr-FR" dirty="0" err="1" smtClean="0"/>
              <a:t>breath</a:t>
            </a:r>
            <a:endParaRPr lang="fr-FR" dirty="0" smtClean="0"/>
          </a:p>
          <a:p>
            <a:pPr lvl="1"/>
            <a:r>
              <a:rPr lang="fr-FR" dirty="0" smtClean="0"/>
              <a:t>Con</a:t>
            </a:r>
          </a:p>
          <a:p>
            <a:pPr lvl="2"/>
            <a:r>
              <a:rPr lang="fr-FR" dirty="0" smtClean="0"/>
              <a:t>Not </a:t>
            </a:r>
            <a:r>
              <a:rPr lang="fr-FR" dirty="0" err="1" smtClean="0"/>
              <a:t>comfortable</a:t>
            </a:r>
            <a:endParaRPr lang="fr-FR" dirty="0" smtClean="0"/>
          </a:p>
          <a:p>
            <a:pPr marL="457200" lvl="1" indent="0">
              <a:buNone/>
            </a:pPr>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Tree>
    <p:extLst>
      <p:ext uri="{BB962C8B-B14F-4D97-AF65-F5344CB8AC3E}">
        <p14:creationId xmlns:p14="http://schemas.microsoft.com/office/powerpoint/2010/main" xmlns="" val="15012665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4"/>
          <p:cNvSpPr>
            <a:spLocks noGrp="1"/>
          </p:cNvSpPr>
          <p:nvPr>
            <p:ph type="title"/>
          </p:nvPr>
        </p:nvSpPr>
        <p:spPr>
          <a:ln w="57150">
            <a:solidFill>
              <a:schemeClr val="bg2">
                <a:lumMod val="75000"/>
              </a:schemeClr>
            </a:solidFill>
          </a:ln>
        </p:spPr>
        <p:txBody>
          <a:bodyPr vert="horz" lIns="91440" tIns="45720" rIns="91440" bIns="45720" rtlCol="0" anchor="ctr">
            <a:normAutofit/>
          </a:bodyPr>
          <a:lstStyle/>
          <a:p>
            <a:r>
              <a:rPr lang="fr-FR" dirty="0" smtClean="0"/>
              <a:t>Stenosis</a:t>
            </a:r>
          </a:p>
        </p:txBody>
      </p:sp>
      <p:sp>
        <p:nvSpPr>
          <p:cNvPr id="49155" name="Espace réservé du contenu 5"/>
          <p:cNvSpPr>
            <a:spLocks noGrp="1"/>
          </p:cNvSpPr>
          <p:nvPr>
            <p:ph sz="half" idx="2"/>
          </p:nvPr>
        </p:nvSpPr>
        <p:spPr>
          <a:xfrm>
            <a:off x="179388" y="1700213"/>
            <a:ext cx="4248150" cy="4240212"/>
          </a:xfrm>
        </p:spPr>
        <p:txBody>
          <a:bodyPr/>
          <a:lstStyle/>
          <a:p>
            <a:r>
              <a:rPr lang="fr-FR" sz="3600" smtClean="0"/>
              <a:t>Predominantly Fibrotic</a:t>
            </a:r>
          </a:p>
          <a:p>
            <a:pPr lvl="1"/>
            <a:r>
              <a:rPr lang="fr-FR" sz="2400" smtClean="0"/>
              <a:t>Milder thickening</a:t>
            </a:r>
          </a:p>
          <a:p>
            <a:pPr lvl="1"/>
            <a:r>
              <a:rPr lang="fr-FR" sz="2400" smtClean="0"/>
              <a:t>Short</a:t>
            </a:r>
          </a:p>
          <a:p>
            <a:pPr lvl="1"/>
            <a:r>
              <a:rPr lang="fr-FR" sz="2400" smtClean="0"/>
              <a:t>Few peri- Bowel wall signs</a:t>
            </a:r>
          </a:p>
          <a:p>
            <a:pPr lvl="1"/>
            <a:r>
              <a:rPr lang="fr-FR" sz="2400" smtClean="0"/>
              <a:t>Absence of hyperintensity on T2</a:t>
            </a:r>
          </a:p>
          <a:p>
            <a:pPr lvl="1"/>
            <a:r>
              <a:rPr lang="fr-FR" sz="2400" smtClean="0"/>
              <a:t>Late enhancement</a:t>
            </a:r>
          </a:p>
        </p:txBody>
      </p:sp>
      <p:pic>
        <p:nvPicPr>
          <p:cNvPr id="49156" name="Picture 2"/>
          <p:cNvPicPr>
            <a:picLocks noChangeAspect="1" noChangeArrowheads="1"/>
          </p:cNvPicPr>
          <p:nvPr/>
        </p:nvPicPr>
        <p:blipFill>
          <a:blip r:embed="rId3"/>
          <a:srcRect b="20630"/>
          <a:stretch>
            <a:fillRect/>
          </a:stretch>
        </p:blipFill>
        <p:spPr bwMode="auto">
          <a:xfrm>
            <a:off x="4572000" y="5732463"/>
            <a:ext cx="4392613" cy="800100"/>
          </a:xfrm>
          <a:prstGeom prst="rect">
            <a:avLst/>
          </a:prstGeom>
          <a:noFill/>
          <a:ln w="9525">
            <a:noFill/>
            <a:miter lim="800000"/>
            <a:headEnd/>
            <a:tailEnd/>
          </a:ln>
        </p:spPr>
      </p:pic>
      <p:pic>
        <p:nvPicPr>
          <p:cNvPr id="49157" name="Picture 4"/>
          <p:cNvPicPr>
            <a:picLocks noGrp="1" noChangeAspect="1" noChangeArrowheads="1"/>
          </p:cNvPicPr>
          <p:nvPr>
            <p:ph sz="quarter" idx="4"/>
          </p:nvPr>
        </p:nvPicPr>
        <p:blipFill>
          <a:blip r:embed="rId4"/>
          <a:srcRect l="36195" t="32030" r="21884" b="21298"/>
          <a:stretch>
            <a:fillRect/>
          </a:stretch>
        </p:blipFill>
        <p:spPr>
          <a:xfrm>
            <a:off x="4394200" y="1825625"/>
            <a:ext cx="4570413" cy="3475038"/>
          </a:xfr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descr="Ravassa T1 gado.jpg"/>
          <p:cNvPicPr>
            <a:picLocks noChangeAspect="1"/>
          </p:cNvPicPr>
          <p:nvPr/>
        </p:nvPicPr>
        <p:blipFill>
          <a:blip r:embed="rId3"/>
          <a:srcRect/>
          <a:stretch>
            <a:fillRect/>
          </a:stretch>
        </p:blipFill>
        <p:spPr bwMode="auto">
          <a:xfrm>
            <a:off x="4711700" y="2643188"/>
            <a:ext cx="3932238" cy="3786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descr="Ravassa haste coro.jpg"/>
          <p:cNvPicPr>
            <a:picLocks noChangeAspect="1"/>
          </p:cNvPicPr>
          <p:nvPr/>
        </p:nvPicPr>
        <p:blipFill>
          <a:blip r:embed="rId4"/>
          <a:stretch>
            <a:fillRect/>
          </a:stretch>
        </p:blipFill>
        <p:spPr>
          <a:xfrm>
            <a:off x="571500" y="2643188"/>
            <a:ext cx="3865563" cy="377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27" name="ZoneTexte 6"/>
          <p:cNvSpPr txBox="1">
            <a:spLocks noChangeArrowheads="1"/>
          </p:cNvSpPr>
          <p:nvPr/>
        </p:nvSpPr>
        <p:spPr bwMode="auto">
          <a:xfrm>
            <a:off x="642938" y="5857875"/>
            <a:ext cx="525462" cy="461963"/>
          </a:xfrm>
          <a:prstGeom prst="rect">
            <a:avLst/>
          </a:prstGeom>
          <a:noFill/>
          <a:ln w="9525">
            <a:noFill/>
            <a:miter lim="800000"/>
            <a:headEnd/>
            <a:tailEnd/>
          </a:ln>
        </p:spPr>
        <p:txBody>
          <a:bodyPr wrap="none">
            <a:spAutoFit/>
          </a:bodyPr>
          <a:lstStyle/>
          <a:p>
            <a:r>
              <a:rPr lang="fr-FR"/>
              <a:t>T2</a:t>
            </a:r>
          </a:p>
        </p:txBody>
      </p:sp>
      <p:sp>
        <p:nvSpPr>
          <p:cNvPr id="30728" name="ZoneTexte 7"/>
          <p:cNvSpPr txBox="1">
            <a:spLocks noChangeArrowheads="1"/>
          </p:cNvSpPr>
          <p:nvPr/>
        </p:nvSpPr>
        <p:spPr bwMode="auto">
          <a:xfrm>
            <a:off x="4786313" y="5857875"/>
            <a:ext cx="603250" cy="461963"/>
          </a:xfrm>
          <a:prstGeom prst="rect">
            <a:avLst/>
          </a:prstGeom>
          <a:noFill/>
          <a:ln w="9525">
            <a:noFill/>
            <a:miter lim="800000"/>
            <a:headEnd/>
            <a:tailEnd/>
          </a:ln>
        </p:spPr>
        <p:txBody>
          <a:bodyPr wrap="none">
            <a:spAutoFit/>
          </a:bodyPr>
          <a:lstStyle/>
          <a:p>
            <a:r>
              <a:rPr lang="fr-FR"/>
              <a:t>T1 </a:t>
            </a:r>
          </a:p>
        </p:txBody>
      </p:sp>
      <p:sp>
        <p:nvSpPr>
          <p:cNvPr id="9" name="Espace réservé du contenu 8"/>
          <p:cNvSpPr>
            <a:spLocks noGrp="1"/>
          </p:cNvSpPr>
          <p:nvPr>
            <p:ph sz="half" idx="1"/>
          </p:nvPr>
        </p:nvSpPr>
        <p:spPr/>
        <p:txBody>
          <a:bodyPr/>
          <a:lstStyle/>
          <a:p>
            <a:endParaRPr lang="fr-FR"/>
          </a:p>
        </p:txBody>
      </p:sp>
      <p:sp>
        <p:nvSpPr>
          <p:cNvPr id="10" name="Espace réservé du contenu 9"/>
          <p:cNvSpPr>
            <a:spLocks noGrp="1"/>
          </p:cNvSpPr>
          <p:nvPr>
            <p:ph sz="half" idx="2"/>
          </p:nvPr>
        </p:nvSpPr>
        <p:spPr/>
        <p:txBody>
          <a:bodyPr/>
          <a:lstStyle/>
          <a:p>
            <a:endParaRPr lang="fr-F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err="1" smtClean="0"/>
              <a:t>Senosis</a:t>
            </a:r>
            <a:r>
              <a:rPr lang="fr-FR" dirty="0" smtClean="0"/>
              <a:t> </a:t>
            </a:r>
            <a:r>
              <a:rPr lang="fr-FR" dirty="0" err="1" smtClean="0"/>
              <a:t>with</a:t>
            </a:r>
            <a:r>
              <a:rPr lang="fr-FR" dirty="0" smtClean="0"/>
              <a:t> dilatation</a:t>
            </a:r>
            <a:endParaRPr lang="fr-FR" dirty="0"/>
          </a:p>
        </p:txBody>
      </p:sp>
      <p:sp>
        <p:nvSpPr>
          <p:cNvPr id="33795" name="Espace réservé du contenu 2"/>
          <p:cNvSpPr>
            <a:spLocks noGrp="1"/>
          </p:cNvSpPr>
          <p:nvPr>
            <p:ph idx="1"/>
          </p:nvPr>
        </p:nvSpPr>
        <p:spPr/>
        <p:txBody>
          <a:bodyPr/>
          <a:lstStyle/>
          <a:p>
            <a:r>
              <a:rPr lang="fr-FR" smtClean="0"/>
              <a:t>Atteinte inflammatoire et sténose</a:t>
            </a:r>
          </a:p>
          <a:p>
            <a:endParaRPr lang="fr-FR" smtClean="0"/>
          </a:p>
        </p:txBody>
      </p:sp>
      <p:pic>
        <p:nvPicPr>
          <p:cNvPr id="4" name="Image 4" descr="Simonot Vibe gado coro.jpg"/>
          <p:cNvPicPr>
            <a:picLocks noChangeAspect="1"/>
          </p:cNvPicPr>
          <p:nvPr/>
        </p:nvPicPr>
        <p:blipFill>
          <a:blip r:embed="rId3"/>
          <a:srcRect/>
          <a:stretch>
            <a:fillRect/>
          </a:stretch>
        </p:blipFill>
        <p:spPr bwMode="auto">
          <a:xfrm>
            <a:off x="571500" y="2357438"/>
            <a:ext cx="4217988" cy="4071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descr="Simonot vibe coro 2.jpg"/>
          <p:cNvPicPr>
            <a:picLocks noChangeAspect="1"/>
          </p:cNvPicPr>
          <p:nvPr/>
        </p:nvPicPr>
        <p:blipFill>
          <a:blip r:embed="rId4"/>
          <a:srcRect/>
          <a:stretch>
            <a:fillRect/>
          </a:stretch>
        </p:blipFill>
        <p:spPr bwMode="auto">
          <a:xfrm>
            <a:off x="4786313" y="2357438"/>
            <a:ext cx="4143375" cy="4071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r>
              <a:rPr lang="fr-FR" dirty="0" err="1" smtClean="0">
                <a:ln>
                  <a:noFill/>
                </a:ln>
                <a:solidFill>
                  <a:schemeClr val="accent1"/>
                </a:solidFill>
                <a:effectLst>
                  <a:outerShdw blurRad="38100" dist="38100" dir="2700000" algn="tl">
                    <a:srgbClr val="000000"/>
                  </a:outerShdw>
                </a:effectLst>
              </a:rPr>
              <a:t>Stenosis</a:t>
            </a:r>
            <a:r>
              <a:rPr lang="fr-FR" dirty="0" smtClean="0">
                <a:ln>
                  <a:noFill/>
                </a:ln>
                <a:solidFill>
                  <a:schemeClr val="accent1"/>
                </a:solidFill>
                <a:effectLst>
                  <a:outerShdw blurRad="38100" dist="38100" dir="2700000" algn="tl">
                    <a:srgbClr val="000000"/>
                  </a:outerShdw>
                </a:effectLst>
              </a:rPr>
              <a:t> </a:t>
            </a:r>
            <a:r>
              <a:rPr lang="fr-FR" dirty="0" err="1" smtClean="0">
                <a:ln>
                  <a:noFill/>
                </a:ln>
                <a:solidFill>
                  <a:schemeClr val="accent1"/>
                </a:solidFill>
                <a:effectLst>
                  <a:outerShdw blurRad="38100" dist="38100" dir="2700000" algn="tl">
                    <a:srgbClr val="000000"/>
                  </a:outerShdw>
                </a:effectLst>
              </a:rPr>
              <a:t>without</a:t>
            </a:r>
            <a:r>
              <a:rPr lang="fr-FR" dirty="0" smtClean="0">
                <a:ln>
                  <a:noFill/>
                </a:ln>
                <a:solidFill>
                  <a:schemeClr val="accent1"/>
                </a:solidFill>
                <a:effectLst>
                  <a:outerShdw blurRad="38100" dist="38100" dir="2700000" algn="tl">
                    <a:srgbClr val="000000"/>
                  </a:outerShdw>
                </a:effectLst>
              </a:rPr>
              <a:t> dilatation </a:t>
            </a:r>
            <a:endParaRPr lang="fr-FR" dirty="0" smtClean="0">
              <a:ln>
                <a:noFill/>
              </a:ln>
              <a:solidFill>
                <a:schemeClr val="accent1"/>
              </a:solidFill>
              <a:effectLst>
                <a:outerShdw blurRad="38100" dist="38100" dir="2700000" algn="tl">
                  <a:srgbClr val="000000"/>
                </a:outerShdw>
              </a:effectLst>
            </a:endParaRPr>
          </a:p>
        </p:txBody>
      </p:sp>
      <p:pic>
        <p:nvPicPr>
          <p:cNvPr id="111619" name="Picture 3" descr="guillaume T2"/>
          <p:cNvPicPr>
            <a:picLocks noChangeAspect="1" noChangeArrowheads="1"/>
          </p:cNvPicPr>
          <p:nvPr/>
        </p:nvPicPr>
        <p:blipFill>
          <a:blip r:embed="rId3"/>
          <a:srcRect/>
          <a:stretch>
            <a:fillRect/>
          </a:stretch>
        </p:blipFill>
        <p:spPr bwMode="auto">
          <a:xfrm>
            <a:off x="762000" y="1600200"/>
            <a:ext cx="3581400" cy="4572000"/>
          </a:xfrm>
          <a:prstGeom prst="rect">
            <a:avLst/>
          </a:prstGeom>
          <a:noFill/>
        </p:spPr>
      </p:pic>
      <p:pic>
        <p:nvPicPr>
          <p:cNvPr id="111621" name="Picture 5" descr="vecchio T1 gado colon"/>
          <p:cNvPicPr>
            <a:picLocks noChangeAspect="1" noChangeArrowheads="1"/>
          </p:cNvPicPr>
          <p:nvPr/>
        </p:nvPicPr>
        <p:blipFill>
          <a:blip r:embed="rId4"/>
          <a:srcRect/>
          <a:stretch>
            <a:fillRect/>
          </a:stretch>
        </p:blipFill>
        <p:spPr bwMode="auto">
          <a:xfrm>
            <a:off x="4827588" y="1600200"/>
            <a:ext cx="3706812" cy="45720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contenu 2"/>
          <p:cNvSpPr>
            <a:spLocks noGrp="1"/>
          </p:cNvSpPr>
          <p:nvPr>
            <p:ph idx="1"/>
          </p:nvPr>
        </p:nvSpPr>
        <p:spPr>
          <a:xfrm>
            <a:off x="179388" y="1785926"/>
            <a:ext cx="8964612" cy="3886212"/>
          </a:xfrm>
        </p:spPr>
        <p:txBody>
          <a:bodyPr>
            <a:normAutofit/>
          </a:bodyPr>
          <a:lstStyle/>
          <a:p>
            <a:r>
              <a:rPr lang="fr-FR" dirty="0" err="1" smtClean="0"/>
              <a:t>Recently</a:t>
            </a:r>
            <a:r>
              <a:rPr lang="fr-FR" dirty="0" smtClean="0"/>
              <a:t>, the goal of </a:t>
            </a:r>
            <a:r>
              <a:rPr lang="fr-FR" dirty="0" err="1" smtClean="0"/>
              <a:t>achieving</a:t>
            </a:r>
            <a:r>
              <a:rPr lang="fr-FR" dirty="0" smtClean="0"/>
              <a:t> </a:t>
            </a:r>
            <a:r>
              <a:rPr lang="fr-FR" dirty="0" err="1" smtClean="0"/>
              <a:t>improvement</a:t>
            </a:r>
            <a:r>
              <a:rPr lang="fr-FR" dirty="0" smtClean="0"/>
              <a:t> of </a:t>
            </a:r>
            <a:r>
              <a:rPr lang="fr-FR" dirty="0" err="1" smtClean="0"/>
              <a:t>mucosal</a:t>
            </a:r>
            <a:r>
              <a:rPr lang="fr-FR" dirty="0" smtClean="0"/>
              <a:t> damage or </a:t>
            </a:r>
            <a:r>
              <a:rPr lang="fr-FR" dirty="0" err="1" smtClean="0"/>
              <a:t>healing</a:t>
            </a:r>
            <a:r>
              <a:rPr lang="fr-FR" dirty="0" smtClean="0"/>
              <a:t> has </a:t>
            </a:r>
            <a:r>
              <a:rPr lang="fr-FR" dirty="0" err="1" smtClean="0"/>
              <a:t>become</a:t>
            </a:r>
            <a:r>
              <a:rPr lang="fr-FR" dirty="0" smtClean="0"/>
              <a:t> a </a:t>
            </a:r>
            <a:r>
              <a:rPr lang="fr-FR" dirty="0" err="1" smtClean="0"/>
              <a:t>therapeutic</a:t>
            </a:r>
            <a:r>
              <a:rPr lang="fr-FR" dirty="0" smtClean="0"/>
              <a:t> </a:t>
            </a:r>
            <a:r>
              <a:rPr lang="fr-FR" dirty="0" err="1" smtClean="0"/>
              <a:t>outcome</a:t>
            </a:r>
            <a:r>
              <a:rPr lang="fr-FR" dirty="0" smtClean="0"/>
              <a:t> </a:t>
            </a:r>
          </a:p>
          <a:p>
            <a:r>
              <a:rPr lang="fr-FR" dirty="0" smtClean="0"/>
              <a:t>=&gt; scores have been </a:t>
            </a:r>
            <a:r>
              <a:rPr lang="fr-FR" dirty="0" err="1" smtClean="0"/>
              <a:t>used</a:t>
            </a:r>
            <a:r>
              <a:rPr lang="fr-FR" dirty="0" smtClean="0"/>
              <a:t> to </a:t>
            </a:r>
            <a:r>
              <a:rPr lang="fr-FR" dirty="0" err="1" smtClean="0"/>
              <a:t>adress</a:t>
            </a:r>
            <a:r>
              <a:rPr lang="fr-FR" dirty="0" smtClean="0"/>
              <a:t> </a:t>
            </a:r>
            <a:r>
              <a:rPr lang="fr-FR" dirty="0" err="1" smtClean="0"/>
              <a:t>this</a:t>
            </a:r>
            <a:r>
              <a:rPr lang="fr-FR" dirty="0" smtClean="0"/>
              <a:t> </a:t>
            </a:r>
            <a:r>
              <a:rPr lang="fr-FR" dirty="0" smtClean="0"/>
              <a:t>issue</a:t>
            </a:r>
          </a:p>
          <a:p>
            <a:endParaRPr lang="fr-FR" dirty="0" smtClean="0"/>
          </a:p>
        </p:txBody>
      </p:sp>
      <p:sp>
        <p:nvSpPr>
          <p:cNvPr id="51203" name="Titre 1"/>
          <p:cNvSpPr>
            <a:spLocks noGrp="1"/>
          </p:cNvSpPr>
          <p:nvPr>
            <p:ph type="title"/>
          </p:nvPr>
        </p:nvSpPr>
        <p:spPr>
          <a:xfrm>
            <a:off x="611188" y="285728"/>
            <a:ext cx="7772400" cy="1143000"/>
          </a:xfrm>
          <a:ln w="57150">
            <a:solidFill>
              <a:schemeClr val="bg2">
                <a:lumMod val="75000"/>
              </a:schemeClr>
            </a:solidFill>
          </a:ln>
        </p:spPr>
        <p:txBody>
          <a:bodyPr vert="horz" lIns="91440" tIns="45720" rIns="91440" bIns="45720" rtlCol="0" anchor="ctr">
            <a:normAutofit/>
          </a:bodyPr>
          <a:lstStyle/>
          <a:p>
            <a:r>
              <a:rPr lang="fr-FR" dirty="0" smtClean="0"/>
              <a:t>Activity in CD</a:t>
            </a:r>
          </a:p>
        </p:txBody>
      </p:sp>
      <p:sp>
        <p:nvSpPr>
          <p:cNvPr id="4" name="ZoneTexte 3"/>
          <p:cNvSpPr txBox="1"/>
          <p:nvPr/>
        </p:nvSpPr>
        <p:spPr>
          <a:xfrm>
            <a:off x="3222625" y="5589588"/>
            <a:ext cx="5741988" cy="830262"/>
          </a:xfrm>
          <a:prstGeom prst="rect">
            <a:avLst/>
          </a:prstGeom>
          <a:noFill/>
        </p:spPr>
        <p:txBody>
          <a:bodyPr wrap="none">
            <a:spAutoFit/>
          </a:bodyPr>
          <a:lstStyle/>
          <a:p>
            <a:pPr>
              <a:defRPr/>
            </a:pPr>
            <a:r>
              <a:rPr lang="fr-FR" dirty="0">
                <a:solidFill>
                  <a:srgbClr val="FFFF00"/>
                </a:solidFill>
                <a:latin typeface="+mn-lt"/>
              </a:rPr>
              <a:t>Van </a:t>
            </a:r>
            <a:r>
              <a:rPr lang="fr-FR" dirty="0" err="1">
                <a:solidFill>
                  <a:srgbClr val="FFFF00"/>
                </a:solidFill>
                <a:latin typeface="+mn-lt"/>
              </a:rPr>
              <a:t>Assche</a:t>
            </a:r>
            <a:r>
              <a:rPr lang="fr-FR" dirty="0">
                <a:solidFill>
                  <a:srgbClr val="FFFF00"/>
                </a:solidFill>
                <a:latin typeface="+mn-lt"/>
              </a:rPr>
              <a:t> G. 2010 </a:t>
            </a:r>
            <a:r>
              <a:rPr lang="fr-FR" dirty="0" err="1">
                <a:solidFill>
                  <a:srgbClr val="FFFF00"/>
                </a:solidFill>
                <a:latin typeface="+mn-lt"/>
              </a:rPr>
              <a:t>Curr</a:t>
            </a:r>
            <a:r>
              <a:rPr lang="fr-FR" dirty="0">
                <a:solidFill>
                  <a:srgbClr val="FFFF00"/>
                </a:solidFill>
                <a:latin typeface="+mn-lt"/>
              </a:rPr>
              <a:t> Drug </a:t>
            </a:r>
            <a:r>
              <a:rPr lang="fr-FR" dirty="0" err="1">
                <a:solidFill>
                  <a:srgbClr val="FFFF00"/>
                </a:solidFill>
                <a:latin typeface="+mn-lt"/>
              </a:rPr>
              <a:t>Targets</a:t>
            </a:r>
            <a:endParaRPr lang="fr-FR" dirty="0">
              <a:solidFill>
                <a:srgbClr val="FFFF00"/>
              </a:solidFill>
              <a:latin typeface="+mn-lt"/>
            </a:endParaRPr>
          </a:p>
          <a:p>
            <a:pPr>
              <a:defRPr/>
            </a:pPr>
            <a:r>
              <a:rPr lang="fr-FR" dirty="0" err="1">
                <a:solidFill>
                  <a:srgbClr val="FFFF00"/>
                </a:solidFill>
                <a:latin typeface="+mn-lt"/>
              </a:rPr>
              <a:t>Froslie</a:t>
            </a:r>
            <a:r>
              <a:rPr lang="fr-FR" dirty="0">
                <a:solidFill>
                  <a:srgbClr val="FFFF00"/>
                </a:solidFill>
                <a:latin typeface="+mn-lt"/>
              </a:rPr>
              <a:t> KF. 2007. </a:t>
            </a:r>
            <a:r>
              <a:rPr lang="fr-FR" dirty="0" err="1">
                <a:solidFill>
                  <a:srgbClr val="FFFF00"/>
                </a:solidFill>
                <a:latin typeface="+mn-lt"/>
              </a:rPr>
              <a:t>Gastroenterology</a:t>
            </a:r>
            <a:endParaRPr lang="fr-FR" dirty="0">
              <a:solidFill>
                <a:srgbClr val="FFFF00"/>
              </a:solidFill>
              <a:latin typeface="+mn-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685800" y="188913"/>
            <a:ext cx="7772400" cy="1143000"/>
          </a:xfrm>
          <a:ln w="57150">
            <a:solidFill>
              <a:schemeClr val="bg2">
                <a:lumMod val="75000"/>
              </a:schemeClr>
            </a:solidFill>
          </a:ln>
        </p:spPr>
        <p:txBody>
          <a:bodyPr vert="horz" lIns="91440" tIns="45720" rIns="91440" bIns="45720" rtlCol="0" anchor="ctr">
            <a:normAutofit/>
          </a:bodyPr>
          <a:lstStyle/>
          <a:p>
            <a:r>
              <a:rPr lang="fr-FR" dirty="0" smtClean="0"/>
              <a:t>Endoscopic activity assessment</a:t>
            </a:r>
          </a:p>
        </p:txBody>
      </p:sp>
      <p:sp>
        <p:nvSpPr>
          <p:cNvPr id="24579" name="Espace réservé du contenu 2"/>
          <p:cNvSpPr>
            <a:spLocks noGrp="1"/>
          </p:cNvSpPr>
          <p:nvPr>
            <p:ph idx="1"/>
          </p:nvPr>
        </p:nvSpPr>
        <p:spPr>
          <a:xfrm>
            <a:off x="0" y="1844675"/>
            <a:ext cx="9144000" cy="4897438"/>
          </a:xfrm>
        </p:spPr>
        <p:txBody>
          <a:bodyPr>
            <a:normAutofit/>
          </a:bodyPr>
          <a:lstStyle/>
          <a:p>
            <a:pPr>
              <a:defRPr/>
            </a:pPr>
            <a:r>
              <a:rPr lang="fr-FR" dirty="0" smtClean="0"/>
              <a:t>CDEIS: </a:t>
            </a:r>
            <a:r>
              <a:rPr lang="fr-FR" dirty="0" err="1" smtClean="0"/>
              <a:t>Crohn’s</a:t>
            </a:r>
            <a:r>
              <a:rPr lang="fr-FR" dirty="0" smtClean="0"/>
              <a:t> </a:t>
            </a:r>
            <a:r>
              <a:rPr lang="fr-FR" dirty="0" err="1" smtClean="0"/>
              <a:t>disease</a:t>
            </a:r>
            <a:r>
              <a:rPr lang="fr-FR" dirty="0" smtClean="0"/>
              <a:t> </a:t>
            </a:r>
            <a:r>
              <a:rPr lang="fr-FR" dirty="0" err="1" smtClean="0"/>
              <a:t>endoscopic</a:t>
            </a:r>
            <a:r>
              <a:rPr lang="fr-FR" dirty="0" smtClean="0"/>
              <a:t> index of </a:t>
            </a:r>
            <a:r>
              <a:rPr lang="fr-FR" dirty="0" err="1" smtClean="0"/>
              <a:t>severity</a:t>
            </a:r>
            <a:r>
              <a:rPr lang="fr-FR" dirty="0" smtClean="0"/>
              <a:t> or </a:t>
            </a:r>
            <a:r>
              <a:rPr lang="fr-FR" dirty="0" err="1" smtClean="0"/>
              <a:t>simplified</a:t>
            </a:r>
            <a:r>
              <a:rPr lang="fr-FR" dirty="0" smtClean="0"/>
              <a:t> </a:t>
            </a:r>
            <a:r>
              <a:rPr lang="fr-FR" dirty="0" err="1" smtClean="0"/>
              <a:t>endoscopy</a:t>
            </a:r>
            <a:r>
              <a:rPr lang="fr-FR" dirty="0" smtClean="0"/>
              <a:t> score (SES-CD)</a:t>
            </a:r>
          </a:p>
          <a:p>
            <a:pPr>
              <a:defRPr/>
            </a:pPr>
            <a:endParaRPr lang="fr-FR" dirty="0" smtClean="0"/>
          </a:p>
          <a:p>
            <a:pPr lvl="1">
              <a:defRPr/>
            </a:pPr>
            <a:r>
              <a:rPr lang="fr-FR" dirty="0" err="1"/>
              <a:t>Erythema</a:t>
            </a:r>
            <a:r>
              <a:rPr lang="fr-FR" dirty="0"/>
              <a:t>, </a:t>
            </a:r>
            <a:r>
              <a:rPr lang="fr-FR" dirty="0" err="1"/>
              <a:t>swelling</a:t>
            </a:r>
            <a:r>
              <a:rPr lang="fr-FR" dirty="0"/>
              <a:t>, </a:t>
            </a:r>
            <a:r>
              <a:rPr lang="fr-FR" dirty="0" err="1"/>
              <a:t>nodularity</a:t>
            </a:r>
            <a:r>
              <a:rPr lang="fr-FR" dirty="0"/>
              <a:t>, </a:t>
            </a:r>
            <a:r>
              <a:rPr lang="fr-FR" dirty="0" err="1"/>
              <a:t>strictures</a:t>
            </a:r>
            <a:r>
              <a:rPr lang="fr-FR" dirty="0"/>
              <a:t>, </a:t>
            </a:r>
            <a:r>
              <a:rPr lang="fr-FR" dirty="0" err="1"/>
              <a:t>ulcerations</a:t>
            </a:r>
            <a:endParaRPr lang="fr-FR" dirty="0"/>
          </a:p>
          <a:p>
            <a:pPr lvl="1">
              <a:defRPr/>
            </a:pPr>
            <a:r>
              <a:rPr lang="fr-FR" dirty="0" err="1"/>
              <a:t>C</a:t>
            </a:r>
            <a:r>
              <a:rPr lang="fr-FR" dirty="0" err="1" smtClean="0"/>
              <a:t>orrelates</a:t>
            </a:r>
            <a:r>
              <a:rPr lang="fr-FR" dirty="0" smtClean="0"/>
              <a:t> </a:t>
            </a:r>
            <a:r>
              <a:rPr lang="fr-FR" dirty="0" err="1" smtClean="0"/>
              <a:t>poorly</a:t>
            </a:r>
            <a:r>
              <a:rPr lang="fr-FR" dirty="0" smtClean="0"/>
              <a:t> </a:t>
            </a:r>
            <a:r>
              <a:rPr lang="fr-FR" dirty="0" err="1" smtClean="0"/>
              <a:t>with</a:t>
            </a:r>
            <a:r>
              <a:rPr lang="fr-FR" dirty="0" smtClean="0"/>
              <a:t> CDAI and </a:t>
            </a:r>
            <a:r>
              <a:rPr lang="fr-FR" dirty="0" err="1" smtClean="0"/>
              <a:t>biological</a:t>
            </a:r>
            <a:r>
              <a:rPr lang="fr-FR" dirty="0" smtClean="0"/>
              <a:t> </a:t>
            </a:r>
            <a:r>
              <a:rPr lang="fr-FR" dirty="0" err="1" smtClean="0"/>
              <a:t>activity</a:t>
            </a:r>
            <a:r>
              <a:rPr lang="fr-FR" dirty="0" smtClean="0"/>
              <a:t> ( C R P </a:t>
            </a:r>
            <a:r>
              <a:rPr lang="fr-FR" dirty="0" err="1" smtClean="0"/>
              <a:t>measurement</a:t>
            </a:r>
            <a:r>
              <a:rPr lang="fr-FR" dirty="0" smtClean="0"/>
              <a:t>)</a:t>
            </a:r>
          </a:p>
          <a:p>
            <a:pPr marL="457200" lvl="1" indent="0">
              <a:buFont typeface="Wingdings" pitchFamily="2" charset="2"/>
              <a:buNone/>
              <a:defRPr/>
            </a:pPr>
            <a:endParaRPr lang="fr-FR" dirty="0" smtClean="0"/>
          </a:p>
          <a:p>
            <a:pPr>
              <a:defRPr/>
            </a:pPr>
            <a:r>
              <a:rPr lang="fr-FR" dirty="0" err="1" smtClean="0"/>
              <a:t>Postoperative</a:t>
            </a:r>
            <a:r>
              <a:rPr lang="fr-FR" dirty="0" smtClean="0"/>
              <a:t> setting: </a:t>
            </a:r>
            <a:r>
              <a:rPr lang="fr-FR" dirty="0" err="1" smtClean="0"/>
              <a:t>Rutgeerts</a:t>
            </a:r>
            <a:r>
              <a:rPr lang="fr-FR" dirty="0" smtClean="0"/>
              <a:t>’ score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57150">
            <a:solidFill>
              <a:schemeClr val="bg2">
                <a:lumMod val="75000"/>
              </a:schemeClr>
            </a:solidFill>
          </a:ln>
        </p:spPr>
        <p:txBody>
          <a:bodyPr/>
          <a:lstStyle/>
          <a:p>
            <a:r>
              <a:rPr lang="fr-FR" dirty="0" smtClean="0"/>
              <a:t>MRI Scores</a:t>
            </a:r>
            <a:endParaRPr lang="fr-FR" dirty="0"/>
          </a:p>
        </p:txBody>
      </p:sp>
      <p:sp>
        <p:nvSpPr>
          <p:cNvPr id="3" name="Espace réservé du contenu 2"/>
          <p:cNvSpPr>
            <a:spLocks noGrp="1"/>
          </p:cNvSpPr>
          <p:nvPr>
            <p:ph idx="1"/>
          </p:nvPr>
        </p:nvSpPr>
        <p:spPr/>
        <p:txBody>
          <a:bodyPr/>
          <a:lstStyle/>
          <a:p>
            <a:r>
              <a:rPr lang="fr-FR" dirty="0" err="1" smtClean="0"/>
              <a:t>MaRIA</a:t>
            </a:r>
            <a:r>
              <a:rPr lang="fr-FR" dirty="0" smtClean="0"/>
              <a:t> (Barcelona)</a:t>
            </a:r>
          </a:p>
          <a:p>
            <a:r>
              <a:rPr lang="fr-FR" dirty="0" smtClean="0"/>
              <a:t>CDAS</a:t>
            </a:r>
          </a:p>
          <a:p>
            <a:r>
              <a:rPr lang="fr-FR" dirty="0" smtClean="0"/>
              <a:t>Clermont-Ferrand</a:t>
            </a:r>
          </a:p>
          <a:p>
            <a:r>
              <a:rPr lang="fr-FR" dirty="0" smtClean="0"/>
              <a:t>CDMRIS (Paris)</a:t>
            </a:r>
          </a:p>
          <a:p>
            <a:r>
              <a:rPr lang="fr-FR" dirty="0" smtClean="0"/>
              <a:t>Most </a:t>
            </a:r>
            <a:r>
              <a:rPr lang="fr-FR" dirty="0" err="1" smtClean="0"/>
              <a:t>famous</a:t>
            </a:r>
            <a:r>
              <a:rPr lang="fr-FR" dirty="0" smtClean="0"/>
              <a:t>= </a:t>
            </a:r>
            <a:r>
              <a:rPr lang="fr-FR" dirty="0" err="1" smtClean="0"/>
              <a:t>MaRia</a:t>
            </a:r>
            <a:r>
              <a:rPr lang="fr-FR" dirty="0" smtClean="0"/>
              <a:t> for </a:t>
            </a:r>
            <a:r>
              <a:rPr lang="fr-FR" dirty="0" err="1" smtClean="0"/>
              <a:t>ileon</a:t>
            </a:r>
            <a:r>
              <a:rPr lang="fr-FR" dirty="0" smtClean="0"/>
              <a:t> and colon but</a:t>
            </a:r>
          </a:p>
          <a:p>
            <a:pPr lvl="1"/>
            <a:r>
              <a:rPr lang="fr-FR" dirty="0" err="1" smtClean="0"/>
              <a:t>Bowel</a:t>
            </a:r>
            <a:r>
              <a:rPr lang="fr-FR" dirty="0" smtClean="0"/>
              <a:t> </a:t>
            </a:r>
            <a:r>
              <a:rPr lang="fr-FR" dirty="0" err="1" smtClean="0"/>
              <a:t>enema</a:t>
            </a:r>
            <a:r>
              <a:rPr lang="fr-FR" dirty="0" smtClean="0"/>
              <a:t> </a:t>
            </a:r>
            <a:r>
              <a:rPr lang="fr-FR" dirty="0" err="1" smtClean="0"/>
              <a:t>was</a:t>
            </a:r>
            <a:r>
              <a:rPr lang="fr-FR" dirty="0" smtClean="0"/>
              <a:t> </a:t>
            </a:r>
            <a:r>
              <a:rPr lang="fr-FR" dirty="0" err="1" smtClean="0"/>
              <a:t>used</a:t>
            </a:r>
            <a:endParaRPr lang="fr-FR" dirty="0" smtClean="0"/>
          </a:p>
          <a:p>
            <a:pPr lvl="1"/>
            <a:r>
              <a:rPr lang="fr-FR" dirty="0" err="1" smtClean="0"/>
              <a:t>Reference</a:t>
            </a:r>
            <a:r>
              <a:rPr lang="fr-FR" dirty="0" smtClean="0"/>
              <a:t>= </a:t>
            </a:r>
            <a:r>
              <a:rPr lang="fr-FR" dirty="0" err="1" smtClean="0"/>
              <a:t>endoscopy</a:t>
            </a:r>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188913"/>
            <a:ext cx="7772400" cy="1143000"/>
          </a:xfrm>
          <a:ln w="57150">
            <a:solidFill>
              <a:schemeClr val="bg2">
                <a:lumMod val="75000"/>
              </a:schemeClr>
            </a:solidFill>
          </a:ln>
        </p:spPr>
        <p:txBody>
          <a:bodyPr vert="horz" lIns="91440" tIns="45720" rIns="91440" bIns="45720" rtlCol="0" anchor="ctr">
            <a:normAutofit fontScale="90000"/>
          </a:bodyPr>
          <a:lstStyle/>
          <a:p>
            <a:r>
              <a:rPr lang="fr-FR" dirty="0" smtClean="0"/>
              <a:t>MRI correlates with endoscopy for severity assessment</a:t>
            </a:r>
          </a:p>
        </p:txBody>
      </p:sp>
      <p:sp>
        <p:nvSpPr>
          <p:cNvPr id="57347" name="Rectangle 3"/>
          <p:cNvSpPr>
            <a:spLocks noGrp="1" noChangeArrowheads="1"/>
          </p:cNvSpPr>
          <p:nvPr>
            <p:ph type="body" idx="1"/>
          </p:nvPr>
        </p:nvSpPr>
        <p:spPr>
          <a:xfrm>
            <a:off x="250825" y="1341438"/>
            <a:ext cx="5402263" cy="3898900"/>
          </a:xfrm>
        </p:spPr>
        <p:txBody>
          <a:bodyPr>
            <a:normAutofit fontScale="92500" lnSpcReduction="20000"/>
          </a:bodyPr>
          <a:lstStyle/>
          <a:p>
            <a:r>
              <a:rPr lang="fr-FR" sz="2000" smtClean="0"/>
              <a:t>35 patients with clinically active and 15 with clinically inactive CD, who underwent both ileocolonoscopy and MRI</a:t>
            </a:r>
          </a:p>
          <a:p>
            <a:r>
              <a:rPr lang="fr-FR" sz="2000" smtClean="0"/>
              <a:t>MRI predictors of endoscopic index of severity: estimation of activity in each segment using a model with simplified coefficients correlated with CDEIS</a:t>
            </a:r>
          </a:p>
          <a:p>
            <a:endParaRPr lang="fr-FR" sz="2000" smtClean="0"/>
          </a:p>
          <a:p>
            <a:pPr lvl="1"/>
            <a:r>
              <a:rPr lang="fr-FR" smtClean="0"/>
              <a:t>Wall thickening</a:t>
            </a:r>
          </a:p>
          <a:p>
            <a:pPr lvl="1"/>
            <a:r>
              <a:rPr lang="fr-FR" smtClean="0"/>
              <a:t>Relative Contrast enhancement</a:t>
            </a:r>
          </a:p>
          <a:p>
            <a:pPr lvl="1"/>
            <a:r>
              <a:rPr lang="fr-FR" smtClean="0"/>
              <a:t>Edema</a:t>
            </a:r>
          </a:p>
          <a:p>
            <a:pPr lvl="1"/>
            <a:r>
              <a:rPr lang="fr-FR" smtClean="0"/>
              <a:t>Ulcers</a:t>
            </a:r>
          </a:p>
        </p:txBody>
      </p:sp>
      <p:pic>
        <p:nvPicPr>
          <p:cNvPr id="57348" name="Picture 4"/>
          <p:cNvPicPr>
            <a:picLocks noChangeAspect="1" noChangeArrowheads="1"/>
          </p:cNvPicPr>
          <p:nvPr/>
        </p:nvPicPr>
        <p:blipFill>
          <a:blip r:embed="rId3"/>
          <a:srcRect l="62779" t="44753" r="20563" b="35033"/>
          <a:stretch>
            <a:fillRect/>
          </a:stretch>
        </p:blipFill>
        <p:spPr bwMode="auto">
          <a:xfrm>
            <a:off x="5653088" y="2555875"/>
            <a:ext cx="3311525" cy="2744788"/>
          </a:xfrm>
          <a:prstGeom prst="rect">
            <a:avLst/>
          </a:prstGeom>
          <a:noFill/>
          <a:ln w="9525">
            <a:noFill/>
            <a:miter lim="800000"/>
            <a:headEnd/>
            <a:tailEnd/>
          </a:ln>
        </p:spPr>
      </p:pic>
      <p:sp>
        <p:nvSpPr>
          <p:cNvPr id="57349" name="Text Box 6"/>
          <p:cNvSpPr txBox="1">
            <a:spLocks noChangeArrowheads="1"/>
          </p:cNvSpPr>
          <p:nvPr/>
        </p:nvSpPr>
        <p:spPr bwMode="auto">
          <a:xfrm>
            <a:off x="303213" y="6357938"/>
            <a:ext cx="7285037" cy="336550"/>
          </a:xfrm>
          <a:prstGeom prst="rect">
            <a:avLst/>
          </a:prstGeom>
          <a:noFill/>
          <a:ln w="9525">
            <a:noFill/>
            <a:miter lim="800000"/>
            <a:headEnd/>
            <a:tailEnd/>
          </a:ln>
        </p:spPr>
        <p:txBody>
          <a:bodyPr wrap="none">
            <a:spAutoFit/>
          </a:bodyPr>
          <a:lstStyle/>
          <a:p>
            <a:r>
              <a:rPr lang="fr-FR" sz="1600">
                <a:solidFill>
                  <a:srgbClr val="FFFF00"/>
                </a:solidFill>
                <a:latin typeface="Comic Sans MS" pitchFamily="66" charset="0"/>
              </a:rPr>
              <a:t>Rimola J et al. IBD 2011; 17:1759-68. Rimola J et al. Gut 2009; 58: 1113-20</a:t>
            </a:r>
          </a:p>
        </p:txBody>
      </p:sp>
      <p:pic>
        <p:nvPicPr>
          <p:cNvPr id="57350" name="Picture 7"/>
          <p:cNvPicPr>
            <a:picLocks noChangeAspect="1" noChangeArrowheads="1"/>
          </p:cNvPicPr>
          <p:nvPr/>
        </p:nvPicPr>
        <p:blipFill>
          <a:blip r:embed="rId4"/>
          <a:srcRect l="37895" t="54774" r="24631" b="41602"/>
          <a:stretch>
            <a:fillRect/>
          </a:stretch>
        </p:blipFill>
        <p:spPr bwMode="auto">
          <a:xfrm>
            <a:off x="92075" y="5372100"/>
            <a:ext cx="8943975" cy="59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contenu 2"/>
          <p:cNvSpPr>
            <a:spLocks noGrp="1"/>
          </p:cNvSpPr>
          <p:nvPr>
            <p:ph idx="1"/>
          </p:nvPr>
        </p:nvSpPr>
        <p:spPr>
          <a:xfrm>
            <a:off x="-107950" y="1341438"/>
            <a:ext cx="9144000" cy="5184775"/>
          </a:xfrm>
        </p:spPr>
        <p:txBody>
          <a:bodyPr>
            <a:normAutofit lnSpcReduction="10000"/>
          </a:bodyPr>
          <a:lstStyle/>
          <a:p>
            <a:pPr>
              <a:defRPr/>
            </a:pPr>
            <a:r>
              <a:rPr lang="fr-FR" dirty="0" err="1" smtClean="0"/>
              <a:t>Correlation</a:t>
            </a:r>
            <a:r>
              <a:rPr lang="fr-FR" dirty="0" smtClean="0"/>
              <a:t> </a:t>
            </a:r>
            <a:r>
              <a:rPr lang="fr-FR" dirty="0" err="1" smtClean="0"/>
              <a:t>with</a:t>
            </a:r>
            <a:r>
              <a:rPr lang="fr-FR" dirty="0" smtClean="0"/>
              <a:t> </a:t>
            </a:r>
            <a:r>
              <a:rPr lang="fr-FR" dirty="0" err="1" smtClean="0"/>
              <a:t>disease</a:t>
            </a:r>
            <a:r>
              <a:rPr lang="fr-FR" dirty="0" smtClean="0"/>
              <a:t> </a:t>
            </a:r>
            <a:r>
              <a:rPr lang="fr-FR" dirty="0" err="1" smtClean="0"/>
              <a:t>activity</a:t>
            </a:r>
            <a:r>
              <a:rPr lang="fr-FR" dirty="0" smtClean="0"/>
              <a:t> but </a:t>
            </a:r>
            <a:r>
              <a:rPr lang="fr-FR" dirty="0" err="1" smtClean="0"/>
              <a:t>Inconsistencies</a:t>
            </a:r>
            <a:r>
              <a:rPr lang="fr-FR" dirty="0" smtClean="0"/>
              <a:t> </a:t>
            </a:r>
            <a:r>
              <a:rPr lang="fr-FR" dirty="0" err="1" smtClean="0"/>
              <a:t>related</a:t>
            </a:r>
            <a:r>
              <a:rPr lang="fr-FR" dirty="0" smtClean="0"/>
              <a:t> to</a:t>
            </a:r>
          </a:p>
          <a:p>
            <a:pPr marL="0" indent="0">
              <a:buFontTx/>
              <a:buNone/>
              <a:defRPr/>
            </a:pPr>
            <a:endParaRPr lang="fr-FR" dirty="0" smtClean="0"/>
          </a:p>
          <a:p>
            <a:pPr lvl="1">
              <a:defRPr/>
            </a:pPr>
            <a:r>
              <a:rPr lang="fr-FR" dirty="0" err="1" smtClean="0"/>
              <a:t>Technical</a:t>
            </a:r>
            <a:r>
              <a:rPr lang="fr-FR" dirty="0" smtClean="0"/>
              <a:t> limitations of T1-weighted acquisition </a:t>
            </a:r>
            <a:r>
              <a:rPr lang="fr-FR" dirty="0" err="1" smtClean="0"/>
              <a:t>protocols</a:t>
            </a:r>
            <a:r>
              <a:rPr lang="fr-FR" dirty="0" smtClean="0"/>
              <a:t> and </a:t>
            </a:r>
            <a:r>
              <a:rPr lang="fr-FR" dirty="0" err="1" smtClean="0"/>
              <a:t>enhancement</a:t>
            </a:r>
            <a:r>
              <a:rPr lang="fr-FR" dirty="0" smtClean="0"/>
              <a:t> </a:t>
            </a:r>
            <a:r>
              <a:rPr lang="fr-FR" dirty="0" err="1" smtClean="0"/>
              <a:t>measurements</a:t>
            </a:r>
            <a:endParaRPr lang="fr-FR" dirty="0" smtClean="0"/>
          </a:p>
          <a:p>
            <a:pPr lvl="1">
              <a:defRPr/>
            </a:pPr>
            <a:r>
              <a:rPr lang="fr-FR" dirty="0" smtClean="0"/>
              <a:t>Poor </a:t>
            </a:r>
            <a:r>
              <a:rPr lang="fr-FR" dirty="0" err="1" smtClean="0"/>
              <a:t>interobserver</a:t>
            </a:r>
            <a:r>
              <a:rPr lang="fr-FR" dirty="0" smtClean="0"/>
              <a:t> agreement of </a:t>
            </a:r>
            <a:r>
              <a:rPr lang="fr-FR" dirty="0" err="1" smtClean="0"/>
              <a:t>ROIs</a:t>
            </a:r>
            <a:endParaRPr lang="fr-FR" dirty="0" smtClean="0"/>
          </a:p>
          <a:p>
            <a:pPr lvl="1">
              <a:defRPr/>
            </a:pPr>
            <a:r>
              <a:rPr lang="fr-FR" dirty="0" err="1" smtClean="0"/>
              <a:t>Difference</a:t>
            </a:r>
            <a:r>
              <a:rPr lang="fr-FR" dirty="0" smtClean="0"/>
              <a:t> in standards of </a:t>
            </a:r>
            <a:r>
              <a:rPr lang="fr-FR" dirty="0" err="1" smtClean="0"/>
              <a:t>reference</a:t>
            </a:r>
            <a:r>
              <a:rPr lang="fr-FR" dirty="0" smtClean="0"/>
              <a:t> for </a:t>
            </a:r>
            <a:r>
              <a:rPr lang="fr-FR" dirty="0" err="1" smtClean="0"/>
              <a:t>disease</a:t>
            </a:r>
            <a:r>
              <a:rPr lang="fr-FR" dirty="0" smtClean="0"/>
              <a:t> </a:t>
            </a:r>
            <a:r>
              <a:rPr lang="fr-FR" dirty="0" err="1" smtClean="0"/>
              <a:t>activity</a:t>
            </a:r>
            <a:r>
              <a:rPr lang="fr-FR" dirty="0" smtClean="0"/>
              <a:t> </a:t>
            </a:r>
            <a:r>
              <a:rPr lang="fr-FR" dirty="0" err="1" smtClean="0"/>
              <a:t>employed</a:t>
            </a:r>
            <a:r>
              <a:rPr lang="fr-FR" dirty="0" smtClean="0"/>
              <a:t> </a:t>
            </a:r>
            <a:r>
              <a:rPr lang="fr-FR" dirty="0" err="1" smtClean="0"/>
              <a:t>between</a:t>
            </a:r>
            <a:r>
              <a:rPr lang="fr-FR" dirty="0" smtClean="0"/>
              <a:t> </a:t>
            </a:r>
            <a:r>
              <a:rPr lang="fr-FR" dirty="0" err="1" smtClean="0"/>
              <a:t>studies</a:t>
            </a:r>
            <a:endParaRPr lang="fr-FR" dirty="0" smtClean="0"/>
          </a:p>
          <a:p>
            <a:pPr lvl="1">
              <a:defRPr/>
            </a:pPr>
            <a:r>
              <a:rPr lang="fr-FR" dirty="0" smtClean="0"/>
              <a:t>Important </a:t>
            </a:r>
            <a:r>
              <a:rPr lang="fr-FR" dirty="0" err="1" smtClean="0"/>
              <a:t>underlying</a:t>
            </a:r>
            <a:r>
              <a:rPr lang="fr-FR" dirty="0" smtClean="0"/>
              <a:t> macro and micro </a:t>
            </a:r>
            <a:r>
              <a:rPr lang="fr-FR" dirty="0" err="1" smtClean="0"/>
              <a:t>vascular</a:t>
            </a:r>
            <a:r>
              <a:rPr lang="fr-FR" dirty="0" smtClean="0"/>
              <a:t> change in CD- </a:t>
            </a:r>
            <a:r>
              <a:rPr lang="fr-FR" dirty="0" err="1" smtClean="0"/>
              <a:t>Microvessel</a:t>
            </a:r>
            <a:r>
              <a:rPr lang="fr-FR" dirty="0" smtClean="0"/>
              <a:t> </a:t>
            </a:r>
            <a:r>
              <a:rPr lang="fr-FR" dirty="0" err="1" smtClean="0"/>
              <a:t>density</a:t>
            </a:r>
            <a:r>
              <a:rPr lang="fr-FR" dirty="0" smtClean="0"/>
              <a:t> and </a:t>
            </a:r>
            <a:r>
              <a:rPr lang="fr-FR" dirty="0" err="1" smtClean="0"/>
              <a:t>disease</a:t>
            </a:r>
            <a:r>
              <a:rPr lang="fr-FR" dirty="0" smtClean="0"/>
              <a:t> </a:t>
            </a:r>
            <a:r>
              <a:rPr lang="fr-FR" dirty="0" err="1" smtClean="0"/>
              <a:t>chronicity</a:t>
            </a:r>
            <a:r>
              <a:rPr lang="fr-FR" dirty="0" smtClean="0"/>
              <a:t> have </a:t>
            </a:r>
            <a:r>
              <a:rPr lang="fr-FR" dirty="0" err="1" smtClean="0"/>
              <a:t>effects</a:t>
            </a:r>
            <a:r>
              <a:rPr lang="fr-FR" dirty="0" smtClean="0"/>
              <a:t> on </a:t>
            </a:r>
            <a:r>
              <a:rPr lang="fr-FR" dirty="0" err="1" smtClean="0"/>
              <a:t>contrast</a:t>
            </a:r>
            <a:r>
              <a:rPr lang="fr-FR" dirty="0" smtClean="0"/>
              <a:t> </a:t>
            </a:r>
            <a:r>
              <a:rPr lang="fr-FR" dirty="0" err="1" smtClean="0"/>
              <a:t>uptake</a:t>
            </a:r>
            <a:endParaRPr lang="fr-FR" dirty="0" smtClean="0"/>
          </a:p>
          <a:p>
            <a:pPr marL="457200" lvl="1" indent="0">
              <a:buFont typeface="Wingdings" pitchFamily="2" charset="2"/>
              <a:buNone/>
              <a:defRPr/>
            </a:pPr>
            <a:endParaRPr lang="fr-FR" dirty="0" smtClean="0"/>
          </a:p>
        </p:txBody>
      </p:sp>
      <p:sp>
        <p:nvSpPr>
          <p:cNvPr id="60419" name="Rectangle 2"/>
          <p:cNvSpPr>
            <a:spLocks noGrp="1" noChangeArrowheads="1"/>
          </p:cNvSpPr>
          <p:nvPr>
            <p:ph type="title"/>
          </p:nvPr>
        </p:nvSpPr>
        <p:spPr>
          <a:xfrm>
            <a:off x="685800" y="260350"/>
            <a:ext cx="7772400" cy="1143000"/>
          </a:xfrm>
          <a:ln w="57150">
            <a:solidFill>
              <a:schemeClr val="bg2">
                <a:lumMod val="75000"/>
              </a:schemeClr>
            </a:solidFill>
          </a:ln>
        </p:spPr>
        <p:txBody>
          <a:bodyPr/>
          <a:lstStyle/>
          <a:p>
            <a:pPr eaLnBrk="1" hangingPunct="1"/>
            <a:r>
              <a:rPr lang="fr-FR" dirty="0" err="1" smtClean="0"/>
              <a:t>Bowel</a:t>
            </a:r>
            <a:r>
              <a:rPr lang="fr-FR" dirty="0" smtClean="0"/>
              <a:t> </a:t>
            </a:r>
            <a:r>
              <a:rPr lang="fr-FR" dirty="0" err="1" smtClean="0"/>
              <a:t>wall</a:t>
            </a:r>
            <a:r>
              <a:rPr lang="fr-FR" dirty="0" smtClean="0"/>
              <a:t> </a:t>
            </a:r>
            <a:r>
              <a:rPr lang="fr-FR" dirty="0" err="1" smtClean="0"/>
              <a:t>enhancement</a:t>
            </a:r>
            <a:endParaRPr lang="fr-FR"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err="1" smtClean="0"/>
              <a:t>Signs</a:t>
            </a:r>
            <a:r>
              <a:rPr lang="fr-FR" dirty="0" smtClean="0"/>
              <a:t> of </a:t>
            </a:r>
            <a:r>
              <a:rPr lang="fr-FR" dirty="0" err="1" smtClean="0"/>
              <a:t>Activity</a:t>
            </a:r>
            <a:r>
              <a:rPr lang="fr-FR" dirty="0" smtClean="0"/>
              <a:t> on MRI</a:t>
            </a:r>
          </a:p>
          <a:p>
            <a:pPr lvl="1"/>
            <a:r>
              <a:rPr lang="fr-FR" dirty="0" err="1" smtClean="0"/>
              <a:t>Thickening</a:t>
            </a:r>
            <a:r>
              <a:rPr lang="fr-FR" dirty="0" smtClean="0"/>
              <a:t> &gt; 6 mm</a:t>
            </a:r>
          </a:p>
          <a:p>
            <a:pPr lvl="1"/>
            <a:r>
              <a:rPr lang="fr-FR" dirty="0" smtClean="0"/>
              <a:t>Target </a:t>
            </a:r>
            <a:r>
              <a:rPr lang="fr-FR" dirty="0" err="1" smtClean="0"/>
              <a:t>enhancement</a:t>
            </a:r>
            <a:endParaRPr lang="fr-FR" dirty="0" smtClean="0"/>
          </a:p>
          <a:p>
            <a:pPr lvl="1"/>
            <a:r>
              <a:rPr lang="fr-FR" dirty="0" smtClean="0"/>
              <a:t>High signal </a:t>
            </a:r>
            <a:r>
              <a:rPr lang="fr-FR" dirty="0" err="1" smtClean="0"/>
              <a:t>intensity</a:t>
            </a:r>
            <a:r>
              <a:rPr lang="fr-FR" dirty="0" smtClean="0"/>
              <a:t> of the </a:t>
            </a:r>
            <a:r>
              <a:rPr lang="fr-FR" dirty="0" err="1" smtClean="0"/>
              <a:t>wall</a:t>
            </a:r>
            <a:r>
              <a:rPr lang="fr-FR" dirty="0" smtClean="0"/>
              <a:t> on HASTE</a:t>
            </a:r>
          </a:p>
          <a:p>
            <a:pPr lvl="1"/>
            <a:r>
              <a:rPr lang="fr-FR" dirty="0" err="1" smtClean="0"/>
              <a:t>Ulcers</a:t>
            </a:r>
            <a:endParaRPr lang="fr-FR" dirty="0" smtClean="0"/>
          </a:p>
          <a:p>
            <a:pPr lvl="1"/>
            <a:r>
              <a:rPr lang="fr-FR" dirty="0" err="1" smtClean="0"/>
              <a:t>Mesenteric</a:t>
            </a:r>
            <a:r>
              <a:rPr lang="fr-FR" dirty="0" smtClean="0"/>
              <a:t> </a:t>
            </a:r>
            <a:r>
              <a:rPr lang="fr-FR" dirty="0" err="1" smtClean="0"/>
              <a:t>hyperhemia</a:t>
            </a:r>
            <a:r>
              <a:rPr lang="fr-FR" dirty="0" smtClean="0"/>
              <a:t> </a:t>
            </a:r>
            <a:r>
              <a:rPr lang="fr-FR" dirty="0" err="1" smtClean="0"/>
              <a:t>with</a:t>
            </a:r>
            <a:r>
              <a:rPr lang="fr-FR" dirty="0" smtClean="0"/>
              <a:t> </a:t>
            </a:r>
            <a:r>
              <a:rPr lang="fr-FR" dirty="0" err="1" smtClean="0"/>
              <a:t>blurred</a:t>
            </a:r>
            <a:r>
              <a:rPr lang="fr-FR" dirty="0" smtClean="0"/>
              <a:t> contours of the </a:t>
            </a:r>
            <a:r>
              <a:rPr lang="fr-FR" dirty="0" err="1" smtClean="0"/>
              <a:t>bowel</a:t>
            </a:r>
            <a:r>
              <a:rPr lang="fr-FR" dirty="0" smtClean="0"/>
              <a:t> </a:t>
            </a:r>
            <a:r>
              <a:rPr lang="fr-FR" dirty="0" err="1" smtClean="0"/>
              <a:t>wall</a:t>
            </a:r>
            <a:endParaRPr lang="fr-FR" dirty="0" smtClean="0"/>
          </a:p>
          <a:p>
            <a:pPr lvl="1"/>
            <a:r>
              <a:rPr lang="fr-FR" dirty="0" smtClean="0"/>
              <a:t>Diffusion restriction not on </a:t>
            </a:r>
            <a:r>
              <a:rPr lang="fr-FR" dirty="0" err="1" smtClean="0"/>
              <a:t>its</a:t>
            </a:r>
            <a:r>
              <a:rPr lang="fr-FR" dirty="0" smtClean="0"/>
              <a:t> </a:t>
            </a:r>
            <a:r>
              <a:rPr lang="fr-FR" dirty="0" err="1" smtClean="0"/>
              <a:t>own</a:t>
            </a:r>
            <a:endParaRPr lang="fr-FR" dirty="0" smtClean="0"/>
          </a:p>
          <a:p>
            <a:pPr lvl="1">
              <a:lnSpc>
                <a:spcPct val="90000"/>
              </a:lnSpc>
            </a:pPr>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3272" cy="1426170"/>
          </a:xfrm>
          <a:ln w="57150">
            <a:solidFill>
              <a:schemeClr val="bg2">
                <a:lumMod val="75000"/>
              </a:schemeClr>
            </a:solidFill>
          </a:ln>
        </p:spPr>
        <p:txBody>
          <a:bodyPr vert="horz" lIns="91440" tIns="45720" rIns="91440" bIns="45720" rtlCol="0" anchor="ctr">
            <a:normAutofit fontScale="90000"/>
          </a:bodyPr>
          <a:lstStyle/>
          <a:p>
            <a:r>
              <a:rPr lang="fr-FR" dirty="0" err="1"/>
              <a:t>Sequences</a:t>
            </a:r>
            <a:r>
              <a:rPr lang="fr-FR" dirty="0"/>
              <a:t> and </a:t>
            </a:r>
            <a:r>
              <a:rPr lang="fr-FR" dirty="0" err="1"/>
              <a:t>Technical</a:t>
            </a:r>
            <a:r>
              <a:rPr lang="fr-FR" dirty="0"/>
              <a:t> </a:t>
            </a:r>
            <a:r>
              <a:rPr lang="fr-FR" dirty="0" err="1"/>
              <a:t>considerations</a:t>
            </a:r>
            <a:endParaRPr lang="fr-FR" dirty="0"/>
          </a:p>
        </p:txBody>
      </p:sp>
      <p:sp>
        <p:nvSpPr>
          <p:cNvPr id="3" name="Espace réservé du contenu 2"/>
          <p:cNvSpPr>
            <a:spLocks noGrp="1"/>
          </p:cNvSpPr>
          <p:nvPr>
            <p:ph idx="1"/>
          </p:nvPr>
        </p:nvSpPr>
        <p:spPr>
          <a:xfrm>
            <a:off x="457200" y="2348880"/>
            <a:ext cx="8291264" cy="3777283"/>
          </a:xfrm>
        </p:spPr>
        <p:txBody>
          <a:bodyPr>
            <a:normAutofit fontScale="77500" lnSpcReduction="20000"/>
          </a:bodyPr>
          <a:lstStyle/>
          <a:p>
            <a:r>
              <a:rPr lang="fr-FR" dirty="0" smtClean="0"/>
              <a:t>Is MR </a:t>
            </a:r>
            <a:r>
              <a:rPr lang="fr-FR" dirty="0" err="1" smtClean="0"/>
              <a:t>Enterography</a:t>
            </a:r>
            <a:r>
              <a:rPr lang="fr-FR" dirty="0" smtClean="0"/>
              <a:t> </a:t>
            </a:r>
            <a:r>
              <a:rPr lang="fr-FR" dirty="0" err="1" smtClean="0"/>
              <a:t>feasible</a:t>
            </a:r>
            <a:r>
              <a:rPr lang="fr-FR" dirty="0" smtClean="0"/>
              <a:t> at 3 T?</a:t>
            </a:r>
          </a:p>
          <a:p>
            <a:pPr lvl="1"/>
            <a:r>
              <a:rPr lang="fr-FR" dirty="0" err="1" smtClean="0"/>
              <a:t>Yes</a:t>
            </a:r>
            <a:r>
              <a:rPr lang="fr-FR" dirty="0" smtClean="0"/>
              <a:t>, </a:t>
            </a:r>
            <a:r>
              <a:rPr lang="fr-FR" dirty="0" err="1" smtClean="0"/>
              <a:t>both</a:t>
            </a:r>
            <a:r>
              <a:rPr lang="fr-FR" dirty="0" smtClean="0"/>
              <a:t> 1.5 and 3 T are </a:t>
            </a:r>
            <a:r>
              <a:rPr lang="fr-FR" dirty="0" err="1" smtClean="0"/>
              <a:t>adequate</a:t>
            </a:r>
            <a:endParaRPr lang="fr-FR" dirty="0" smtClean="0"/>
          </a:p>
          <a:p>
            <a:r>
              <a:rPr lang="fr-FR" dirty="0" smtClean="0"/>
              <a:t>Use of </a:t>
            </a:r>
            <a:r>
              <a:rPr lang="fr-FR" dirty="0" err="1" smtClean="0"/>
              <a:t>phased</a:t>
            </a:r>
            <a:r>
              <a:rPr lang="fr-FR" dirty="0" smtClean="0"/>
              <a:t> </a:t>
            </a:r>
            <a:r>
              <a:rPr lang="fr-FR" dirty="0" err="1" smtClean="0"/>
              <a:t>array</a:t>
            </a:r>
            <a:r>
              <a:rPr lang="fr-FR" dirty="0" smtClean="0"/>
              <a:t> </a:t>
            </a:r>
            <a:r>
              <a:rPr lang="fr-FR" dirty="0" err="1" smtClean="0"/>
              <a:t>coils</a:t>
            </a:r>
            <a:r>
              <a:rPr lang="fr-FR" dirty="0" smtClean="0"/>
              <a:t> </a:t>
            </a:r>
            <a:r>
              <a:rPr lang="fr-FR" dirty="0" err="1" smtClean="0"/>
              <a:t>is</a:t>
            </a:r>
            <a:r>
              <a:rPr lang="fr-FR" dirty="0" smtClean="0"/>
              <a:t> </a:t>
            </a:r>
            <a:r>
              <a:rPr lang="fr-FR" dirty="0" err="1" smtClean="0"/>
              <a:t>mandatory</a:t>
            </a:r>
            <a:endParaRPr lang="fr-FR" dirty="0" smtClean="0"/>
          </a:p>
          <a:p>
            <a:r>
              <a:rPr lang="fr-FR" dirty="0" err="1" smtClean="0"/>
              <a:t>Spasmolytic</a:t>
            </a:r>
            <a:r>
              <a:rPr lang="fr-FR" dirty="0" smtClean="0"/>
              <a:t> agents: are </a:t>
            </a:r>
            <a:r>
              <a:rPr lang="fr-FR" dirty="0" err="1" smtClean="0"/>
              <a:t>they</a:t>
            </a:r>
            <a:r>
              <a:rPr lang="fr-FR" dirty="0" smtClean="0"/>
              <a:t> </a:t>
            </a:r>
            <a:r>
              <a:rPr lang="fr-FR" dirty="0" err="1" smtClean="0"/>
              <a:t>useful</a:t>
            </a:r>
            <a:r>
              <a:rPr lang="fr-FR" dirty="0" smtClean="0"/>
              <a:t>? </a:t>
            </a:r>
          </a:p>
          <a:p>
            <a:pPr lvl="1"/>
            <a:r>
              <a:rPr lang="fr-FR" dirty="0" err="1" smtClean="0"/>
              <a:t>Yes</a:t>
            </a:r>
            <a:r>
              <a:rPr lang="fr-FR" dirty="0" smtClean="0"/>
              <a:t>, </a:t>
            </a:r>
            <a:r>
              <a:rPr lang="fr-FR" dirty="0" err="1" smtClean="0"/>
              <a:t>they</a:t>
            </a:r>
            <a:r>
              <a:rPr lang="fr-FR" dirty="0" smtClean="0"/>
              <a:t> are </a:t>
            </a:r>
            <a:r>
              <a:rPr lang="fr-FR" dirty="0" err="1" smtClean="0"/>
              <a:t>recommended</a:t>
            </a:r>
            <a:r>
              <a:rPr lang="fr-FR" dirty="0" smtClean="0"/>
              <a:t>- how and </a:t>
            </a:r>
            <a:r>
              <a:rPr lang="fr-FR" dirty="0" err="1" smtClean="0"/>
              <a:t>when</a:t>
            </a:r>
            <a:r>
              <a:rPr lang="fr-FR" dirty="0" smtClean="0"/>
              <a:t>?</a:t>
            </a:r>
            <a:endParaRPr lang="fr-FR" dirty="0"/>
          </a:p>
          <a:p>
            <a:pPr lvl="1"/>
            <a:r>
              <a:rPr lang="fr-FR" dirty="0" err="1"/>
              <a:t>B</a:t>
            </a:r>
            <a:r>
              <a:rPr lang="fr-FR" dirty="0" err="1" smtClean="0"/>
              <a:t>efore</a:t>
            </a:r>
            <a:r>
              <a:rPr lang="fr-FR" dirty="0" smtClean="0"/>
              <a:t> </a:t>
            </a:r>
            <a:r>
              <a:rPr lang="fr-FR" dirty="0" err="1" smtClean="0"/>
              <a:t>gado</a:t>
            </a:r>
            <a:r>
              <a:rPr lang="fr-FR" dirty="0" smtClean="0"/>
              <a:t> ± diffusion </a:t>
            </a:r>
          </a:p>
          <a:p>
            <a:pPr lvl="1"/>
            <a:r>
              <a:rPr lang="fr-FR" dirty="0" smtClean="0"/>
              <a:t>First line: IV </a:t>
            </a:r>
            <a:r>
              <a:rPr lang="fr-FR" dirty="0" err="1" smtClean="0"/>
              <a:t>hyoscine</a:t>
            </a:r>
            <a:r>
              <a:rPr lang="fr-FR" dirty="0" smtClean="0"/>
              <a:t> </a:t>
            </a:r>
            <a:r>
              <a:rPr lang="fr-FR" dirty="0" err="1" smtClean="0"/>
              <a:t>butylbromide</a:t>
            </a:r>
            <a:r>
              <a:rPr lang="fr-FR" dirty="0" smtClean="0"/>
              <a:t> 20 mg (0.5 mg/kg in </a:t>
            </a:r>
            <a:r>
              <a:rPr lang="fr-FR" dirty="0" err="1" smtClean="0"/>
              <a:t>peds</a:t>
            </a:r>
            <a:r>
              <a:rPr lang="fr-FR" dirty="0" smtClean="0"/>
              <a:t>)</a:t>
            </a:r>
          </a:p>
          <a:p>
            <a:pPr lvl="1"/>
            <a:r>
              <a:rPr lang="fr-FR" dirty="0" smtClean="0"/>
              <a:t>Second line: IV Glucagon (0.5 mg if &lt; 25 kg and 1 mg if &gt; 25 kg)</a:t>
            </a:r>
          </a:p>
          <a:p>
            <a:pPr lvl="1"/>
            <a:r>
              <a:rPr lang="fr-FR" dirty="0" err="1" smtClean="0"/>
              <a:t>Optional</a:t>
            </a:r>
            <a:r>
              <a:rPr lang="fr-FR" dirty="0" smtClean="0"/>
              <a:t> in </a:t>
            </a:r>
            <a:r>
              <a:rPr lang="fr-FR" dirty="0" err="1" smtClean="0"/>
              <a:t>peds</a:t>
            </a:r>
            <a:endParaRPr lang="fr-FR" dirty="0" smtClean="0"/>
          </a:p>
          <a:p>
            <a:endParaRPr lang="fr-FR" dirty="0"/>
          </a:p>
        </p:txBody>
      </p:sp>
      <p:sp>
        <p:nvSpPr>
          <p:cNvPr id="4" name="Espace réservé du pied de page 3"/>
          <p:cNvSpPr>
            <a:spLocks noGrp="1"/>
          </p:cNvSpPr>
          <p:nvPr>
            <p:ph type="ftr" sz="quarter" idx="11"/>
          </p:nvPr>
        </p:nvSpPr>
        <p:spPr>
          <a:xfrm>
            <a:off x="3347864" y="6356350"/>
            <a:ext cx="2895600" cy="365125"/>
          </a:xfrm>
        </p:spPr>
        <p:txBody>
          <a:bodyPr/>
          <a:lstStyle/>
          <a:p>
            <a:r>
              <a:rPr lang="en-US" dirty="0" smtClean="0"/>
              <a:t>Basics Of </a:t>
            </a:r>
            <a:r>
              <a:rPr lang="en-US" dirty="0" err="1" smtClean="0"/>
              <a:t>MRI:How</a:t>
            </a:r>
            <a:r>
              <a:rPr lang="en-US" dirty="0" smtClean="0"/>
              <a:t> I Do It  AFIIM -ISRA 2015</a:t>
            </a:r>
            <a:endParaRPr lang="fr-BE" dirty="0"/>
          </a:p>
        </p:txBody>
      </p:sp>
      <p:sp>
        <p:nvSpPr>
          <p:cNvPr id="5" name="Espace réservé du pied de page 3"/>
          <p:cNvSpPr txBox="1">
            <a:spLocks/>
          </p:cNvSpPr>
          <p:nvPr/>
        </p:nvSpPr>
        <p:spPr>
          <a:xfrm>
            <a:off x="-36512" y="6376243"/>
            <a:ext cx="3672408"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400" dirty="0" err="1" smtClean="0">
                <a:solidFill>
                  <a:srgbClr val="FFFF00"/>
                </a:solidFill>
              </a:rPr>
              <a:t>Fiorino</a:t>
            </a:r>
            <a:r>
              <a:rPr lang="fr-BE" sz="1400" dirty="0" smtClean="0">
                <a:solidFill>
                  <a:srgbClr val="FFFF00"/>
                </a:solidFill>
              </a:rPr>
              <a:t> G, et al. </a:t>
            </a:r>
            <a:r>
              <a:rPr lang="fr-BE" sz="1400" dirty="0" err="1" smtClean="0">
                <a:solidFill>
                  <a:srgbClr val="FFFF00"/>
                </a:solidFill>
              </a:rPr>
              <a:t>Dig</a:t>
            </a:r>
            <a:r>
              <a:rPr lang="fr-BE" sz="1400" dirty="0" smtClean="0">
                <a:solidFill>
                  <a:srgbClr val="FFFF00"/>
                </a:solidFill>
              </a:rPr>
              <a:t> Dis </a:t>
            </a:r>
            <a:r>
              <a:rPr lang="fr-BE" sz="1400" dirty="0" err="1" smtClean="0">
                <a:solidFill>
                  <a:srgbClr val="FFFF00"/>
                </a:solidFill>
              </a:rPr>
              <a:t>Sci</a:t>
            </a:r>
            <a:r>
              <a:rPr lang="fr-BE" sz="1400" dirty="0" smtClean="0">
                <a:solidFill>
                  <a:srgbClr val="FFFF00"/>
                </a:solidFill>
              </a:rPr>
              <a:t> 2013</a:t>
            </a:r>
          </a:p>
          <a:p>
            <a:r>
              <a:rPr lang="fr-BE" sz="1400" dirty="0" smtClean="0">
                <a:solidFill>
                  <a:srgbClr val="FFFF00"/>
                </a:solidFill>
              </a:rPr>
              <a:t>Jiang X, et al. Int J Colorectal Dis 2014</a:t>
            </a:r>
            <a:endParaRPr lang="fr-BE" sz="1400" dirty="0">
              <a:solidFill>
                <a:srgbClr val="FFFF00"/>
              </a:solidFill>
            </a:endParaRPr>
          </a:p>
        </p:txBody>
      </p:sp>
    </p:spTree>
    <p:extLst>
      <p:ext uri="{BB962C8B-B14F-4D97-AF65-F5344CB8AC3E}">
        <p14:creationId xmlns:p14="http://schemas.microsoft.com/office/powerpoint/2010/main" xmlns="" val="44822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60350"/>
            <a:ext cx="7772400" cy="1143000"/>
          </a:xfrm>
          <a:ln w="57150">
            <a:solidFill>
              <a:schemeClr val="bg2">
                <a:lumMod val="75000"/>
              </a:schemeClr>
            </a:solidFill>
          </a:ln>
        </p:spPr>
        <p:txBody>
          <a:bodyPr/>
          <a:lstStyle/>
          <a:p>
            <a:r>
              <a:rPr lang="fr-FR" dirty="0" smtClean="0"/>
              <a:t>Advanced techniques-Diffusion</a:t>
            </a:r>
          </a:p>
        </p:txBody>
      </p:sp>
      <p:sp>
        <p:nvSpPr>
          <p:cNvPr id="64515" name="Espace réservé du contenu 1"/>
          <p:cNvSpPr>
            <a:spLocks noGrp="1"/>
          </p:cNvSpPr>
          <p:nvPr>
            <p:ph idx="1"/>
          </p:nvPr>
        </p:nvSpPr>
        <p:spPr>
          <a:xfrm>
            <a:off x="179388" y="1835150"/>
            <a:ext cx="9217025" cy="4114800"/>
          </a:xfrm>
        </p:spPr>
        <p:txBody>
          <a:bodyPr>
            <a:normAutofit fontScale="92500" lnSpcReduction="10000"/>
          </a:bodyPr>
          <a:lstStyle/>
          <a:p>
            <a:pPr>
              <a:defRPr/>
            </a:pPr>
            <a:r>
              <a:rPr lang="fr-FR" sz="2400" dirty="0" err="1" smtClean="0"/>
              <a:t>Detection</a:t>
            </a:r>
            <a:r>
              <a:rPr lang="fr-FR" sz="2400" dirty="0" smtClean="0"/>
              <a:t> of inflammation </a:t>
            </a:r>
          </a:p>
          <a:p>
            <a:pPr>
              <a:defRPr/>
            </a:pPr>
            <a:r>
              <a:rPr lang="fr-FR" sz="2400" dirty="0" smtClean="0"/>
              <a:t>Limitations:</a:t>
            </a:r>
          </a:p>
          <a:p>
            <a:pPr lvl="1">
              <a:defRPr/>
            </a:pPr>
            <a:r>
              <a:rPr lang="fr-FR" sz="2400" dirty="0" smtClean="0"/>
              <a:t> </a:t>
            </a:r>
            <a:r>
              <a:rPr lang="fr-FR" sz="2400" dirty="0" err="1" smtClean="0"/>
              <a:t>bowell</a:t>
            </a:r>
            <a:r>
              <a:rPr lang="fr-FR" sz="2400" dirty="0" smtClean="0"/>
              <a:t> </a:t>
            </a:r>
            <a:r>
              <a:rPr lang="fr-FR" sz="2400" dirty="0" err="1" smtClean="0"/>
              <a:t>movement</a:t>
            </a:r>
            <a:r>
              <a:rPr lang="fr-FR" sz="2400" dirty="0" smtClean="0"/>
              <a:t> and </a:t>
            </a:r>
            <a:r>
              <a:rPr lang="fr-FR" sz="2400" dirty="0" err="1" smtClean="0"/>
              <a:t>poor</a:t>
            </a:r>
            <a:r>
              <a:rPr lang="fr-FR" sz="2400" dirty="0" smtClean="0"/>
              <a:t> </a:t>
            </a:r>
            <a:r>
              <a:rPr lang="fr-FR" sz="2400" dirty="0" err="1" smtClean="0"/>
              <a:t>jejunal</a:t>
            </a:r>
            <a:r>
              <a:rPr lang="fr-FR" sz="2400" dirty="0" smtClean="0"/>
              <a:t> </a:t>
            </a:r>
            <a:r>
              <a:rPr lang="fr-FR" sz="2400" dirty="0" err="1" smtClean="0"/>
              <a:t>studies</a:t>
            </a:r>
            <a:endParaRPr lang="fr-FR" sz="2400" dirty="0" smtClean="0"/>
          </a:p>
          <a:p>
            <a:pPr lvl="1">
              <a:defRPr/>
            </a:pPr>
            <a:r>
              <a:rPr lang="fr-FR" sz="2400" dirty="0" smtClean="0"/>
              <a:t>Long acquisition times: 3 </a:t>
            </a:r>
            <a:r>
              <a:rPr lang="fr-FR" sz="2400" dirty="0" smtClean="0"/>
              <a:t>to 4 minutes for diffusion </a:t>
            </a:r>
            <a:r>
              <a:rPr lang="fr-FR" sz="2400" dirty="0" err="1" smtClean="0"/>
              <a:t>with</a:t>
            </a:r>
            <a:r>
              <a:rPr lang="fr-FR" sz="2400" dirty="0" smtClean="0"/>
              <a:t> </a:t>
            </a:r>
            <a:r>
              <a:rPr lang="fr-FR" sz="2400" dirty="0" err="1" smtClean="0"/>
              <a:t>respiratory</a:t>
            </a:r>
            <a:r>
              <a:rPr lang="fr-FR" sz="2400" dirty="0" smtClean="0"/>
              <a:t> </a:t>
            </a:r>
            <a:r>
              <a:rPr lang="fr-FR" sz="2400" dirty="0" err="1" smtClean="0"/>
              <a:t>triggering</a:t>
            </a:r>
            <a:endParaRPr lang="fr-FR" sz="2400" dirty="0" smtClean="0"/>
          </a:p>
          <a:p>
            <a:pPr lvl="1">
              <a:defRPr/>
            </a:pPr>
            <a:r>
              <a:rPr lang="fr-FR" sz="2400" dirty="0" err="1" smtClean="0"/>
              <a:t>Reproducibility</a:t>
            </a:r>
            <a:r>
              <a:rPr lang="fr-FR" sz="2400" dirty="0" smtClean="0"/>
              <a:t> of ADC </a:t>
            </a:r>
            <a:r>
              <a:rPr lang="fr-FR" sz="2400" dirty="0" err="1" smtClean="0"/>
              <a:t>samples</a:t>
            </a:r>
            <a:r>
              <a:rPr lang="fr-FR" sz="2400" dirty="0" smtClean="0"/>
              <a:t>?</a:t>
            </a:r>
          </a:p>
          <a:p>
            <a:pPr marL="457200" lvl="1" indent="0">
              <a:buFont typeface="Wingdings" pitchFamily="2" charset="2"/>
              <a:buNone/>
              <a:defRPr/>
            </a:pPr>
            <a:endParaRPr lang="fr-FR" sz="2400" dirty="0" smtClean="0"/>
          </a:p>
          <a:p>
            <a:pPr>
              <a:defRPr/>
            </a:pPr>
            <a:r>
              <a:rPr lang="fr-FR" sz="2400" dirty="0" smtClean="0"/>
              <a:t>Active </a:t>
            </a:r>
            <a:r>
              <a:rPr lang="fr-FR" sz="2400" dirty="0" err="1" smtClean="0"/>
              <a:t>wall</a:t>
            </a:r>
            <a:r>
              <a:rPr lang="fr-FR" sz="2400" dirty="0" smtClean="0"/>
              <a:t> inflammation in CD </a:t>
            </a:r>
            <a:r>
              <a:rPr lang="fr-FR" sz="2400" dirty="0" err="1" smtClean="0"/>
              <a:t>determines</a:t>
            </a:r>
            <a:r>
              <a:rPr lang="fr-FR" sz="2400" dirty="0" smtClean="0"/>
              <a:t> a </a:t>
            </a:r>
            <a:r>
              <a:rPr lang="fr-FR" sz="2400" dirty="0" err="1" smtClean="0"/>
              <a:t>restricted</a:t>
            </a:r>
            <a:r>
              <a:rPr lang="fr-FR" sz="2400" dirty="0" smtClean="0"/>
              <a:t> diffusion- </a:t>
            </a:r>
            <a:r>
              <a:rPr lang="fr-FR" sz="2400" dirty="0" err="1" smtClean="0"/>
              <a:t>unclear</a:t>
            </a:r>
            <a:r>
              <a:rPr lang="fr-FR" sz="2400" dirty="0" smtClean="0"/>
              <a:t> how </a:t>
            </a:r>
            <a:r>
              <a:rPr lang="fr-FR" sz="2400" dirty="0" err="1" smtClean="0"/>
              <a:t>it</a:t>
            </a:r>
            <a:r>
              <a:rPr lang="fr-FR" sz="2400" dirty="0" smtClean="0"/>
              <a:t> </a:t>
            </a:r>
            <a:r>
              <a:rPr lang="fr-FR" sz="2400" dirty="0" err="1" smtClean="0"/>
              <a:t>correlates</a:t>
            </a:r>
            <a:r>
              <a:rPr lang="fr-FR" sz="2400" dirty="0" smtClean="0"/>
              <a:t> to the </a:t>
            </a:r>
            <a:r>
              <a:rPr lang="fr-FR" sz="2400" dirty="0" err="1" smtClean="0"/>
              <a:t>degree</a:t>
            </a:r>
            <a:r>
              <a:rPr lang="fr-FR" sz="2400" dirty="0" smtClean="0"/>
              <a:t> of </a:t>
            </a:r>
            <a:r>
              <a:rPr lang="fr-FR" sz="2400" dirty="0" err="1" smtClean="0"/>
              <a:t>wall</a:t>
            </a:r>
            <a:r>
              <a:rPr lang="fr-FR" sz="2400" dirty="0" smtClean="0"/>
              <a:t> inflammation and/or </a:t>
            </a:r>
            <a:r>
              <a:rPr lang="fr-FR" sz="2400" dirty="0" err="1" smtClean="0"/>
              <a:t>fibrosis</a:t>
            </a:r>
            <a:endParaRPr lang="fr-FR" sz="2400" dirty="0" smtClean="0"/>
          </a:p>
          <a:p>
            <a:pPr>
              <a:defRPr/>
            </a:pPr>
            <a:r>
              <a:rPr lang="fr-FR" sz="2400" dirty="0" smtClean="0"/>
              <a:t>Non </a:t>
            </a:r>
            <a:r>
              <a:rPr lang="fr-FR" sz="2400" dirty="0" err="1" smtClean="0"/>
              <a:t>inferiority</a:t>
            </a:r>
            <a:r>
              <a:rPr lang="fr-FR" sz="2400" dirty="0" smtClean="0"/>
              <a:t> of DWI </a:t>
            </a:r>
            <a:r>
              <a:rPr lang="fr-FR" sz="2400" dirty="0" err="1" smtClean="0"/>
              <a:t>compared</a:t>
            </a:r>
            <a:r>
              <a:rPr lang="fr-FR" sz="2400" dirty="0" smtClean="0"/>
              <a:t> to gadolinium for </a:t>
            </a:r>
            <a:r>
              <a:rPr lang="fr-FR" sz="2400" dirty="0" err="1" smtClean="0"/>
              <a:t>detection</a:t>
            </a:r>
            <a:r>
              <a:rPr lang="fr-FR" sz="2400" dirty="0" smtClean="0"/>
              <a:t> of </a:t>
            </a:r>
            <a:r>
              <a:rPr lang="fr-FR" sz="2400" dirty="0" err="1" smtClean="0"/>
              <a:t>inflammatory</a:t>
            </a:r>
            <a:r>
              <a:rPr lang="fr-FR" sz="2400" dirty="0" smtClean="0"/>
              <a:t> </a:t>
            </a:r>
            <a:r>
              <a:rPr lang="fr-FR" sz="2400" dirty="0" err="1" smtClean="0"/>
              <a:t>lesions</a:t>
            </a:r>
            <a:r>
              <a:rPr lang="fr-FR" sz="2400" dirty="0" smtClean="0"/>
              <a:t> of CD</a:t>
            </a:r>
            <a:endParaRPr lang="fr-FR" sz="2400" dirty="0" smtClean="0"/>
          </a:p>
          <a:p>
            <a:pPr>
              <a:defRPr/>
            </a:pPr>
            <a:endParaRPr lang="fr-FR" sz="2400" dirty="0" smtClean="0"/>
          </a:p>
        </p:txBody>
      </p:sp>
      <p:sp>
        <p:nvSpPr>
          <p:cNvPr id="5" name="ZoneTexte 4"/>
          <p:cNvSpPr txBox="1"/>
          <p:nvPr/>
        </p:nvSpPr>
        <p:spPr>
          <a:xfrm>
            <a:off x="1071538" y="6357958"/>
            <a:ext cx="2741841" cy="369332"/>
          </a:xfrm>
          <a:prstGeom prst="rect">
            <a:avLst/>
          </a:prstGeom>
          <a:noFill/>
        </p:spPr>
        <p:txBody>
          <a:bodyPr wrap="none" rtlCol="0">
            <a:spAutoFit/>
          </a:bodyPr>
          <a:lstStyle/>
          <a:p>
            <a:r>
              <a:rPr lang="fr-FR" dirty="0" err="1" smtClean="0">
                <a:solidFill>
                  <a:srgbClr val="FFFF00"/>
                </a:solidFill>
              </a:rPr>
              <a:t>Seo</a:t>
            </a:r>
            <a:r>
              <a:rPr lang="fr-FR" dirty="0" smtClean="0">
                <a:solidFill>
                  <a:srgbClr val="FFFF00"/>
                </a:solidFill>
              </a:rPr>
              <a:t> N et al. </a:t>
            </a:r>
            <a:r>
              <a:rPr lang="fr-FR" dirty="0" err="1" smtClean="0">
                <a:solidFill>
                  <a:srgbClr val="FFFF00"/>
                </a:solidFill>
              </a:rPr>
              <a:t>Radiology</a:t>
            </a:r>
            <a:r>
              <a:rPr lang="fr-FR" dirty="0" smtClean="0">
                <a:solidFill>
                  <a:srgbClr val="FFFF00"/>
                </a:solidFill>
              </a:rPr>
              <a:t> 2016</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a:xfrm>
            <a:off x="685800" y="115888"/>
            <a:ext cx="7772400" cy="1143000"/>
          </a:xfrm>
          <a:ln w="57150">
            <a:solidFill>
              <a:schemeClr val="bg2">
                <a:lumMod val="75000"/>
              </a:schemeClr>
            </a:solidFill>
          </a:ln>
        </p:spPr>
        <p:txBody>
          <a:bodyPr vert="horz" lIns="91440" tIns="45720" rIns="91440" bIns="45720" rtlCol="0" anchor="ctr">
            <a:normAutofit/>
          </a:bodyPr>
          <a:lstStyle/>
          <a:p>
            <a:r>
              <a:rPr lang="fr-FR" dirty="0" smtClean="0"/>
              <a:t>Post surgical Recurrence</a:t>
            </a:r>
          </a:p>
        </p:txBody>
      </p:sp>
      <p:sp>
        <p:nvSpPr>
          <p:cNvPr id="64515" name="Espace réservé du contenu 2"/>
          <p:cNvSpPr>
            <a:spLocks noGrp="1"/>
          </p:cNvSpPr>
          <p:nvPr>
            <p:ph idx="1"/>
          </p:nvPr>
        </p:nvSpPr>
        <p:spPr>
          <a:xfrm>
            <a:off x="107950" y="1484313"/>
            <a:ext cx="8785225" cy="2160587"/>
          </a:xfrm>
        </p:spPr>
        <p:txBody>
          <a:bodyPr/>
          <a:lstStyle/>
          <a:p>
            <a:r>
              <a:rPr lang="fr-FR" sz="2000" dirty="0" err="1" smtClean="0"/>
              <a:t>Endoscopic</a:t>
            </a:r>
            <a:r>
              <a:rPr lang="fr-FR" sz="2000" dirty="0" smtClean="0"/>
              <a:t> </a:t>
            </a:r>
            <a:r>
              <a:rPr lang="fr-FR" sz="2000" dirty="0" err="1" smtClean="0"/>
              <a:t>recurrence</a:t>
            </a:r>
            <a:r>
              <a:rPr lang="fr-FR" sz="2000" dirty="0" smtClean="0"/>
              <a:t> </a:t>
            </a:r>
            <a:r>
              <a:rPr lang="fr-FR" sz="2000" dirty="0" err="1" smtClean="0"/>
              <a:t>observed</a:t>
            </a:r>
            <a:r>
              <a:rPr lang="fr-FR" sz="2000" dirty="0" smtClean="0"/>
              <a:t> in 70 % </a:t>
            </a:r>
            <a:r>
              <a:rPr lang="fr-FR" sz="2000" dirty="0" err="1" smtClean="0"/>
              <a:t>at</a:t>
            </a:r>
            <a:r>
              <a:rPr lang="fr-FR" sz="2000" dirty="0" smtClean="0"/>
              <a:t> one </a:t>
            </a:r>
            <a:r>
              <a:rPr lang="fr-FR" sz="2000" dirty="0" err="1" smtClean="0"/>
              <a:t>year</a:t>
            </a:r>
            <a:endParaRPr lang="fr-FR" sz="2000" dirty="0" smtClean="0"/>
          </a:p>
          <a:p>
            <a:r>
              <a:rPr lang="fr-FR" sz="2000" dirty="0" err="1" smtClean="0"/>
              <a:t>Ileocolonoscopy</a:t>
            </a:r>
            <a:r>
              <a:rPr lang="fr-FR" sz="2000" dirty="0" smtClean="0"/>
              <a:t> = gold standard for </a:t>
            </a:r>
            <a:r>
              <a:rPr lang="fr-FR" sz="2000" dirty="0" err="1" smtClean="0"/>
              <a:t>assessment</a:t>
            </a:r>
            <a:r>
              <a:rPr lang="fr-FR" sz="2000" dirty="0" smtClean="0"/>
              <a:t>, </a:t>
            </a:r>
            <a:r>
              <a:rPr lang="fr-FR" sz="2000" dirty="0" err="1" smtClean="0"/>
              <a:t>recommended</a:t>
            </a:r>
            <a:r>
              <a:rPr lang="fr-FR" sz="2000" dirty="0" smtClean="0"/>
              <a:t> </a:t>
            </a:r>
            <a:r>
              <a:rPr lang="fr-FR" sz="2000" dirty="0" err="1" smtClean="0"/>
              <a:t>within</a:t>
            </a:r>
            <a:r>
              <a:rPr lang="fr-FR" sz="2000" dirty="0" smtClean="0"/>
              <a:t> the first </a:t>
            </a:r>
            <a:r>
              <a:rPr lang="fr-FR" sz="2000" dirty="0" err="1" smtClean="0"/>
              <a:t>year</a:t>
            </a:r>
            <a:r>
              <a:rPr lang="fr-FR" sz="2000" dirty="0" smtClean="0"/>
              <a:t> </a:t>
            </a:r>
            <a:r>
              <a:rPr lang="fr-FR" sz="2000" dirty="0" err="1" smtClean="0"/>
              <a:t>after</a:t>
            </a:r>
            <a:r>
              <a:rPr lang="fr-FR" sz="2000" dirty="0" smtClean="0"/>
              <a:t> </a:t>
            </a:r>
            <a:r>
              <a:rPr lang="fr-FR" sz="2000" dirty="0" err="1" smtClean="0"/>
              <a:t>surgery</a:t>
            </a:r>
            <a:r>
              <a:rPr lang="fr-FR" sz="2000" dirty="0" smtClean="0"/>
              <a:t>. </a:t>
            </a:r>
          </a:p>
          <a:p>
            <a:r>
              <a:rPr lang="fr-FR" sz="2000" dirty="0" smtClean="0"/>
              <a:t>MRE </a:t>
            </a:r>
            <a:r>
              <a:rPr lang="fr-FR" sz="2000" dirty="0" err="1" smtClean="0"/>
              <a:t>correlates</a:t>
            </a:r>
            <a:r>
              <a:rPr lang="fr-FR" sz="2000" dirty="0" smtClean="0"/>
              <a:t> </a:t>
            </a:r>
            <a:r>
              <a:rPr lang="fr-FR" sz="2000" dirty="0" err="1" smtClean="0"/>
              <a:t>with</a:t>
            </a:r>
            <a:r>
              <a:rPr lang="fr-FR" sz="2000" dirty="0" smtClean="0"/>
              <a:t> </a:t>
            </a:r>
            <a:r>
              <a:rPr lang="fr-FR" sz="2000" dirty="0" err="1" smtClean="0"/>
              <a:t>Rutgeerts</a:t>
            </a:r>
            <a:r>
              <a:rPr lang="fr-FR" sz="2000" dirty="0" smtClean="0"/>
              <a:t>  score</a:t>
            </a:r>
          </a:p>
          <a:p>
            <a:r>
              <a:rPr lang="fr-FR" sz="2000" dirty="0" err="1" smtClean="0"/>
              <a:t>Stricturoplasty</a:t>
            </a:r>
            <a:r>
              <a:rPr lang="fr-FR" sz="2000" dirty="0" smtClean="0"/>
              <a:t> in short </a:t>
            </a:r>
            <a:r>
              <a:rPr lang="fr-FR" sz="2000" dirty="0" err="1" smtClean="0"/>
              <a:t>stenosis</a:t>
            </a:r>
            <a:r>
              <a:rPr lang="fr-FR" sz="2000" dirty="0" smtClean="0"/>
              <a:t> &lt; 3  cm/</a:t>
            </a:r>
            <a:r>
              <a:rPr lang="fr-FR" sz="2000" dirty="0" err="1" smtClean="0"/>
              <a:t>ileocolonic</a:t>
            </a:r>
            <a:r>
              <a:rPr lang="fr-FR" sz="2000" dirty="0" smtClean="0"/>
              <a:t> </a:t>
            </a:r>
            <a:r>
              <a:rPr lang="fr-FR" sz="2000" dirty="0" err="1" smtClean="0"/>
              <a:t>resection</a:t>
            </a:r>
            <a:endParaRPr lang="fr-FR" sz="2000" dirty="0" smtClean="0"/>
          </a:p>
        </p:txBody>
      </p:sp>
      <p:pic>
        <p:nvPicPr>
          <p:cNvPr id="64516" name="Image 3" descr="80993767.jpg"/>
          <p:cNvPicPr>
            <a:picLocks noChangeAspect="1"/>
          </p:cNvPicPr>
          <p:nvPr/>
        </p:nvPicPr>
        <p:blipFill>
          <a:blip r:embed="rId2"/>
          <a:srcRect l="6320" t="7083" r="5486" b="5521"/>
          <a:stretch>
            <a:fillRect/>
          </a:stretch>
        </p:blipFill>
        <p:spPr bwMode="auto">
          <a:xfrm>
            <a:off x="107950" y="3789363"/>
            <a:ext cx="2235200" cy="2952750"/>
          </a:xfrm>
          <a:prstGeom prst="rect">
            <a:avLst/>
          </a:prstGeom>
          <a:noFill/>
          <a:ln w="9525">
            <a:noFill/>
            <a:miter lim="800000"/>
            <a:headEnd/>
            <a:tailEnd/>
          </a:ln>
        </p:spPr>
      </p:pic>
      <p:pic>
        <p:nvPicPr>
          <p:cNvPr id="64517" name="Image 4" descr="recidive moumin adil coro.jpg"/>
          <p:cNvPicPr>
            <a:picLocks noChangeAspect="1"/>
          </p:cNvPicPr>
          <p:nvPr/>
        </p:nvPicPr>
        <p:blipFill>
          <a:blip r:embed="rId3"/>
          <a:srcRect l="14166" t="7083" r="14948" b="5521"/>
          <a:stretch>
            <a:fillRect/>
          </a:stretch>
        </p:blipFill>
        <p:spPr bwMode="auto">
          <a:xfrm>
            <a:off x="4356100" y="3789363"/>
            <a:ext cx="2395538" cy="2952750"/>
          </a:xfrm>
          <a:prstGeom prst="rect">
            <a:avLst/>
          </a:prstGeom>
          <a:noFill/>
          <a:ln w="9525">
            <a:noFill/>
            <a:miter lim="800000"/>
            <a:headEnd/>
            <a:tailEnd/>
          </a:ln>
        </p:spPr>
      </p:pic>
      <p:pic>
        <p:nvPicPr>
          <p:cNvPr id="64518" name="Image 5" descr="recidive moumim2.jpg"/>
          <p:cNvPicPr>
            <a:picLocks noChangeAspect="1"/>
          </p:cNvPicPr>
          <p:nvPr/>
        </p:nvPicPr>
        <p:blipFill>
          <a:blip r:embed="rId4"/>
          <a:srcRect l="6320" t="7083" r="8611" b="5521"/>
          <a:stretch>
            <a:fillRect/>
          </a:stretch>
        </p:blipFill>
        <p:spPr bwMode="auto">
          <a:xfrm>
            <a:off x="2268538" y="3789363"/>
            <a:ext cx="2154237" cy="2951162"/>
          </a:xfrm>
          <a:prstGeom prst="rect">
            <a:avLst/>
          </a:prstGeom>
          <a:noFill/>
          <a:ln w="9525">
            <a:noFill/>
            <a:miter lim="800000"/>
            <a:headEnd/>
            <a:tailEnd/>
          </a:ln>
        </p:spPr>
      </p:pic>
      <p:sp>
        <p:nvSpPr>
          <p:cNvPr id="64519" name="Text Box 8"/>
          <p:cNvSpPr txBox="1">
            <a:spLocks noChangeArrowheads="1"/>
          </p:cNvSpPr>
          <p:nvPr/>
        </p:nvSpPr>
        <p:spPr bwMode="auto">
          <a:xfrm>
            <a:off x="6680200" y="5002213"/>
            <a:ext cx="2787650" cy="646331"/>
          </a:xfrm>
          <a:prstGeom prst="rect">
            <a:avLst/>
          </a:prstGeom>
          <a:noFill/>
          <a:ln w="9525">
            <a:noFill/>
            <a:miter lim="800000"/>
            <a:headEnd/>
            <a:tailEnd/>
          </a:ln>
        </p:spPr>
        <p:txBody>
          <a:bodyPr>
            <a:spAutoFit/>
          </a:bodyPr>
          <a:lstStyle/>
          <a:p>
            <a:r>
              <a:rPr lang="fr-FR" sz="1800" dirty="0">
                <a:solidFill>
                  <a:srgbClr val="FFFF00"/>
                </a:solidFill>
                <a:latin typeface="Calibri" pitchFamily="34" charset="0"/>
              </a:rPr>
              <a:t>Sailer </a:t>
            </a:r>
            <a:r>
              <a:rPr lang="fr-FR" sz="1800" dirty="0" err="1">
                <a:solidFill>
                  <a:srgbClr val="FFFF00"/>
                </a:solidFill>
                <a:latin typeface="Calibri" pitchFamily="34" charset="0"/>
              </a:rPr>
              <a:t>Eur</a:t>
            </a:r>
            <a:r>
              <a:rPr lang="fr-FR" sz="1800" dirty="0">
                <a:solidFill>
                  <a:srgbClr val="FFFF00"/>
                </a:solidFill>
                <a:latin typeface="Calibri" pitchFamily="34" charset="0"/>
              </a:rPr>
              <a:t> </a:t>
            </a:r>
            <a:r>
              <a:rPr lang="fr-FR" sz="1800" dirty="0" err="1">
                <a:solidFill>
                  <a:srgbClr val="FFFF00"/>
                </a:solidFill>
                <a:latin typeface="Calibri" pitchFamily="34" charset="0"/>
              </a:rPr>
              <a:t>Radiol</a:t>
            </a:r>
            <a:r>
              <a:rPr lang="fr-FR" sz="1800" dirty="0">
                <a:solidFill>
                  <a:srgbClr val="FFFF00"/>
                </a:solidFill>
                <a:latin typeface="Calibri" pitchFamily="34" charset="0"/>
              </a:rPr>
              <a:t> 2008</a:t>
            </a:r>
          </a:p>
          <a:p>
            <a:r>
              <a:rPr lang="fr-FR" sz="1800" dirty="0" err="1">
                <a:solidFill>
                  <a:srgbClr val="FFFF00"/>
                </a:solidFill>
                <a:latin typeface="Calibri" pitchFamily="34" charset="0"/>
              </a:rPr>
              <a:t>Koilakou</a:t>
            </a:r>
            <a:r>
              <a:rPr lang="fr-FR" sz="1800" dirty="0">
                <a:solidFill>
                  <a:srgbClr val="FFFF00"/>
                </a:solidFill>
                <a:latin typeface="Calibri" pitchFamily="34" charset="0"/>
              </a:rPr>
              <a:t> IBD 2010</a:t>
            </a:r>
            <a:r>
              <a:rPr lang="fr-FR" dirty="0">
                <a:solidFill>
                  <a:srgbClr val="FFFF00"/>
                </a:solidFill>
                <a:latin typeface="Calibri" pitchFamily="34" charset="0"/>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idx="4294967295"/>
          </p:nvPr>
        </p:nvSpPr>
        <p:spPr>
          <a:xfrm>
            <a:off x="457200" y="228600"/>
            <a:ext cx="8229600" cy="1143000"/>
          </a:xfrm>
        </p:spPr>
        <p:txBody>
          <a:bodyPr wrap="square" lIns="91440" tIns="45720" rIns="91440" bIns="45720" numCol="1" anchorCtr="0" compatLnSpc="1">
            <a:prstTxWarp prst="textNoShape">
              <a:avLst/>
            </a:prstTxWarp>
            <a:normAutofit fontScale="90000"/>
          </a:bodyPr>
          <a:lstStyle/>
          <a:p>
            <a:pPr eaLnBrk="1" hangingPunct="1"/>
            <a:r>
              <a:rPr lang="fr-FR" sz="3700" b="0" smtClean="0">
                <a:ln>
                  <a:noFill/>
                </a:ln>
                <a:solidFill>
                  <a:srgbClr val="FFFF66"/>
                </a:solidFill>
                <a:effectLst/>
              </a:rPr>
              <a:t>Résection iléocæcale avec anastomose iléocolique droite</a:t>
            </a:r>
          </a:p>
        </p:txBody>
      </p:sp>
      <p:pic>
        <p:nvPicPr>
          <p:cNvPr id="43011" name="Picture 4" descr="5"/>
          <p:cNvPicPr>
            <a:picLocks noChangeAspect="1" noChangeArrowheads="1"/>
          </p:cNvPicPr>
          <p:nvPr/>
        </p:nvPicPr>
        <p:blipFill>
          <a:blip r:embed="rId3"/>
          <a:srcRect l="16667" r="27104"/>
          <a:stretch>
            <a:fillRect/>
          </a:stretch>
        </p:blipFill>
        <p:spPr bwMode="auto">
          <a:xfrm>
            <a:off x="5926138" y="1905000"/>
            <a:ext cx="3217862" cy="3886200"/>
          </a:xfrm>
          <a:prstGeom prst="rect">
            <a:avLst/>
          </a:prstGeom>
          <a:noFill/>
          <a:ln w="9525">
            <a:solidFill>
              <a:schemeClr val="accent1">
                <a:lumMod val="50000"/>
              </a:schemeClr>
            </a:solidFill>
            <a:miter lim="800000"/>
            <a:headEnd/>
            <a:tailEnd/>
          </a:ln>
        </p:spPr>
      </p:pic>
      <p:pic>
        <p:nvPicPr>
          <p:cNvPr id="43012" name="Picture 5" descr="1"/>
          <p:cNvPicPr>
            <a:picLocks noChangeAspect="1" noChangeArrowheads="1"/>
          </p:cNvPicPr>
          <p:nvPr/>
        </p:nvPicPr>
        <p:blipFill>
          <a:blip r:embed="rId4"/>
          <a:srcRect l="23810" t="173" r="25000"/>
          <a:stretch>
            <a:fillRect/>
          </a:stretch>
        </p:blipFill>
        <p:spPr bwMode="auto">
          <a:xfrm>
            <a:off x="3048000" y="1905000"/>
            <a:ext cx="2989263" cy="3879850"/>
          </a:xfrm>
          <a:prstGeom prst="rect">
            <a:avLst/>
          </a:prstGeom>
          <a:noFill/>
          <a:ln w="9525">
            <a:solidFill>
              <a:schemeClr val="accent1">
                <a:lumMod val="50000"/>
              </a:schemeClr>
            </a:solidFill>
            <a:miter lim="800000"/>
            <a:headEnd/>
            <a:tailEnd/>
          </a:ln>
        </p:spPr>
      </p:pic>
      <p:pic>
        <p:nvPicPr>
          <p:cNvPr id="43013" name="Picture 6" descr="2"/>
          <p:cNvPicPr>
            <a:picLocks noChangeAspect="1" noChangeArrowheads="1"/>
          </p:cNvPicPr>
          <p:nvPr/>
        </p:nvPicPr>
        <p:blipFill>
          <a:blip r:embed="rId5"/>
          <a:srcRect l="22620" t="1788" r="23810"/>
          <a:stretch>
            <a:fillRect/>
          </a:stretch>
        </p:blipFill>
        <p:spPr bwMode="auto">
          <a:xfrm>
            <a:off x="0" y="1905000"/>
            <a:ext cx="3179763" cy="3879850"/>
          </a:xfrm>
          <a:prstGeom prst="rect">
            <a:avLst/>
          </a:prstGeom>
          <a:noFill/>
          <a:ln w="9525">
            <a:solidFill>
              <a:schemeClr val="accent1">
                <a:lumMod val="50000"/>
              </a:schemeClr>
            </a:solidFill>
            <a:miter lim="800000"/>
            <a:headEnd/>
            <a:tailEnd/>
          </a:ln>
        </p:spPr>
      </p:pic>
      <p:cxnSp>
        <p:nvCxnSpPr>
          <p:cNvPr id="14" name="Connecteur droit avec flèche 13"/>
          <p:cNvCxnSpPr/>
          <p:nvPr/>
        </p:nvCxnSpPr>
        <p:spPr>
          <a:xfrm rot="5400000" flipH="1" flipV="1">
            <a:off x="8343900" y="6286500"/>
            <a:ext cx="228600" cy="1524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57150">
            <a:solidFill>
              <a:schemeClr val="bg2">
                <a:lumMod val="75000"/>
              </a:schemeClr>
            </a:solidFill>
          </a:ln>
        </p:spPr>
        <p:txBody>
          <a:bodyPr vert="horz" lIns="91440" tIns="45720" rIns="91440" bIns="45720" rtlCol="0" anchor="ctr">
            <a:normAutofit/>
          </a:bodyPr>
          <a:lstStyle/>
          <a:p>
            <a:r>
              <a:rPr lang="fr-FR" dirty="0" smtClean="0"/>
              <a:t>Conclusion</a:t>
            </a:r>
          </a:p>
        </p:txBody>
      </p:sp>
      <p:sp>
        <p:nvSpPr>
          <p:cNvPr id="3" name="Espace réservé du contenu 2"/>
          <p:cNvSpPr>
            <a:spLocks noGrp="1"/>
          </p:cNvSpPr>
          <p:nvPr>
            <p:ph idx="1"/>
          </p:nvPr>
        </p:nvSpPr>
        <p:spPr/>
        <p:txBody>
          <a:bodyPr/>
          <a:lstStyle/>
          <a:p>
            <a:pPr lvl="1"/>
            <a:r>
              <a:rPr lang="fr-FR" dirty="0" smtClean="0"/>
              <a:t>MRI for </a:t>
            </a:r>
            <a:r>
              <a:rPr lang="fr-FR" dirty="0" err="1" smtClean="0"/>
              <a:t>map</a:t>
            </a:r>
            <a:r>
              <a:rPr lang="fr-FR" dirty="0" smtClean="0"/>
              <a:t> of </a:t>
            </a:r>
            <a:r>
              <a:rPr lang="fr-FR" dirty="0" err="1" smtClean="0"/>
              <a:t>lesions</a:t>
            </a:r>
            <a:r>
              <a:rPr lang="fr-FR" dirty="0" smtClean="0"/>
              <a:t> on the </a:t>
            </a:r>
            <a:r>
              <a:rPr lang="fr-FR" dirty="0" err="1" smtClean="0"/>
              <a:t>small</a:t>
            </a:r>
            <a:r>
              <a:rPr lang="fr-FR" dirty="0" smtClean="0"/>
              <a:t> </a:t>
            </a:r>
            <a:r>
              <a:rPr lang="fr-FR" dirty="0" err="1" smtClean="0"/>
              <a:t>bowel</a:t>
            </a:r>
            <a:r>
              <a:rPr lang="fr-FR" dirty="0" smtClean="0"/>
              <a:t>=&gt; Report on</a:t>
            </a:r>
          </a:p>
          <a:p>
            <a:pPr lvl="2"/>
            <a:r>
              <a:rPr lang="fr-FR" dirty="0" smtClean="0"/>
              <a:t>Location and </a:t>
            </a:r>
            <a:r>
              <a:rPr lang="fr-FR" dirty="0" err="1" smtClean="0"/>
              <a:t>length</a:t>
            </a:r>
            <a:r>
              <a:rPr lang="fr-FR" dirty="0" smtClean="0"/>
              <a:t> of </a:t>
            </a:r>
            <a:r>
              <a:rPr lang="fr-FR" dirty="0" err="1" smtClean="0"/>
              <a:t>disease</a:t>
            </a:r>
            <a:endParaRPr lang="fr-FR" dirty="0" smtClean="0"/>
          </a:p>
          <a:p>
            <a:pPr lvl="2"/>
            <a:r>
              <a:rPr lang="fr-FR" dirty="0" smtClean="0"/>
              <a:t>Complications</a:t>
            </a:r>
          </a:p>
          <a:p>
            <a:pPr lvl="2"/>
            <a:r>
              <a:rPr lang="fr-FR" dirty="0" err="1" smtClean="0"/>
              <a:t>Activity</a:t>
            </a:r>
            <a:r>
              <a:rPr lang="fr-FR" dirty="0" smtClean="0"/>
              <a:t>	</a:t>
            </a:r>
          </a:p>
          <a:p>
            <a:pPr lvl="1"/>
            <a:r>
              <a:rPr lang="fr-FR" dirty="0" err="1" smtClean="0"/>
              <a:t>Evolving</a:t>
            </a:r>
            <a:r>
              <a:rPr lang="fr-FR" dirty="0" smtClean="0"/>
              <a:t> </a:t>
            </a:r>
            <a:r>
              <a:rPr lang="fr-FR" dirty="0" err="1" smtClean="0"/>
              <a:t>role</a:t>
            </a:r>
            <a:r>
              <a:rPr lang="fr-FR" dirty="0" smtClean="0"/>
              <a:t> </a:t>
            </a:r>
            <a:r>
              <a:rPr lang="fr-FR" dirty="0" err="1" smtClean="0"/>
              <a:t>with</a:t>
            </a:r>
            <a:r>
              <a:rPr lang="fr-FR" dirty="0" smtClean="0"/>
              <a:t> a </a:t>
            </a:r>
            <a:r>
              <a:rPr lang="fr-FR" dirty="0" err="1" smtClean="0"/>
              <a:t>need</a:t>
            </a:r>
            <a:r>
              <a:rPr lang="fr-FR" dirty="0" smtClean="0"/>
              <a:t> for objective </a:t>
            </a:r>
            <a:r>
              <a:rPr lang="fr-FR" dirty="0" err="1" smtClean="0"/>
              <a:t>criteria</a:t>
            </a:r>
            <a:r>
              <a:rPr lang="fr-FR" dirty="0" smtClean="0"/>
              <a:t> to </a:t>
            </a:r>
            <a:r>
              <a:rPr lang="fr-FR" dirty="0" err="1" smtClean="0"/>
              <a:t>assess</a:t>
            </a:r>
            <a:r>
              <a:rPr lang="fr-FR" dirty="0" smtClean="0"/>
              <a:t> </a:t>
            </a:r>
            <a:r>
              <a:rPr lang="fr-FR" dirty="0" err="1" smtClean="0"/>
              <a:t>severity</a:t>
            </a:r>
            <a:r>
              <a:rPr lang="fr-FR" dirty="0" smtClean="0"/>
              <a:t> of </a:t>
            </a:r>
            <a:r>
              <a:rPr lang="fr-FR" dirty="0" err="1" smtClean="0"/>
              <a:t>disease</a:t>
            </a:r>
            <a:r>
              <a:rPr lang="fr-FR" dirty="0" smtClean="0"/>
              <a:t>, </a:t>
            </a:r>
            <a:r>
              <a:rPr lang="fr-FR" dirty="0" err="1" smtClean="0"/>
              <a:t>treatment</a:t>
            </a:r>
            <a:r>
              <a:rPr lang="fr-FR" dirty="0" smtClean="0"/>
              <a:t> </a:t>
            </a:r>
            <a:r>
              <a:rPr lang="fr-FR" dirty="0" err="1" smtClean="0"/>
              <a:t>response</a:t>
            </a:r>
            <a:r>
              <a:rPr lang="fr-FR" dirty="0" smtClean="0"/>
              <a:t> and </a:t>
            </a:r>
            <a:r>
              <a:rPr lang="fr-FR" dirty="0" err="1" smtClean="0"/>
              <a:t>mucosal</a:t>
            </a:r>
            <a:r>
              <a:rPr lang="fr-FR" dirty="0" smtClean="0"/>
              <a:t> </a:t>
            </a:r>
            <a:r>
              <a:rPr lang="fr-FR" dirty="0" err="1" smtClean="0"/>
              <a:t>healing</a:t>
            </a:r>
            <a:r>
              <a:rPr lang="fr-FR" dirty="0" smtClean="0"/>
              <a:t> in </a:t>
            </a:r>
            <a:r>
              <a:rPr lang="fr-FR" dirty="0" err="1" smtClean="0"/>
              <a:t>Crohn</a:t>
            </a:r>
            <a:r>
              <a:rPr lang="fr-FR" dirty="0" smtClean="0"/>
              <a:t> </a:t>
            </a:r>
            <a:r>
              <a:rPr lang="fr-FR" dirty="0" err="1" smtClean="0"/>
              <a:t>disease</a:t>
            </a:r>
            <a:endParaRPr lang="fr-FR" dirty="0" smtClean="0"/>
          </a:p>
          <a:p>
            <a:pPr lvl="2"/>
            <a:endParaRPr lang="fr-FR" dirty="0"/>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en-US" smtClean="0"/>
              <a:t>Basics Of MRI:How I Do It  AFIIM -ISRA 2015</a:t>
            </a:r>
            <a:endParaRPr lang="fr-BE"/>
          </a:p>
        </p:txBody>
      </p:sp>
      <p:pic>
        <p:nvPicPr>
          <p:cNvPr id="8"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5092" t="23275" r="36923" b="3610"/>
          <a:stretch/>
        </p:blipFill>
        <p:spPr bwMode="auto">
          <a:xfrm>
            <a:off x="179513" y="188640"/>
            <a:ext cx="4034368" cy="6336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5494" t="14866" r="27106" b="3488"/>
          <a:stretch/>
        </p:blipFill>
        <p:spPr bwMode="auto">
          <a:xfrm>
            <a:off x="5220072" y="188641"/>
            <a:ext cx="3384376" cy="35046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5715" t="28271" r="26578" b="11774"/>
          <a:stretch/>
        </p:blipFill>
        <p:spPr bwMode="auto">
          <a:xfrm>
            <a:off x="5223302" y="3806552"/>
            <a:ext cx="3384376" cy="25569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43409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TotalTime>
  <Words>4323</Words>
  <Application>Microsoft Office PowerPoint</Application>
  <PresentationFormat>Affichage à l'écran (4:3)</PresentationFormat>
  <Paragraphs>492</Paragraphs>
  <Slides>83</Slides>
  <Notes>52</Notes>
  <HiddenSlides>0</HiddenSlides>
  <MMClips>0</MMClips>
  <ScaleCrop>false</ScaleCrop>
  <HeadingPairs>
    <vt:vector size="4" baseType="variant">
      <vt:variant>
        <vt:lpstr>Thème</vt:lpstr>
      </vt:variant>
      <vt:variant>
        <vt:i4>1</vt:i4>
      </vt:variant>
      <vt:variant>
        <vt:lpstr>Titres des diapositives</vt:lpstr>
      </vt:variant>
      <vt:variant>
        <vt:i4>83</vt:i4>
      </vt:variant>
    </vt:vector>
  </HeadingPairs>
  <TitlesOfParts>
    <vt:vector size="84" baseType="lpstr">
      <vt:lpstr>Thème Office</vt:lpstr>
      <vt:lpstr>MR ENTEROGRAPHY HOW I DO IT ?</vt:lpstr>
      <vt:lpstr>MR Enterography- How?</vt:lpstr>
      <vt:lpstr>Patient Preparation-General</vt:lpstr>
      <vt:lpstr>Basic Technique- MRE</vt:lpstr>
      <vt:lpstr>Basic Technique- MRE</vt:lpstr>
      <vt:lpstr>Diapositive 6</vt:lpstr>
      <vt:lpstr>Positioning</vt:lpstr>
      <vt:lpstr>Sequences and Technical considerations</vt:lpstr>
      <vt:lpstr>Diapositive 9</vt:lpstr>
      <vt:lpstr>Sequences and Technical considerations</vt:lpstr>
      <vt:lpstr>TRUFI /FFE/FIESTA- balanced steady-state free procession </vt:lpstr>
      <vt:lpstr>T2 HASTE/RARE/ single-shot half-Fourier </vt:lpstr>
      <vt:lpstr>Sequences and Technical considerations</vt:lpstr>
      <vt:lpstr>Diapositive 14</vt:lpstr>
      <vt:lpstr>Diapositive 15</vt:lpstr>
      <vt:lpstr>Sequences and Technical considerations</vt:lpstr>
      <vt:lpstr>Diapositive 17</vt:lpstr>
      <vt:lpstr>Sequences and Technical considerations</vt:lpstr>
      <vt:lpstr>Indications</vt:lpstr>
      <vt:lpstr>Diapositive 20</vt:lpstr>
      <vt:lpstr>Diapositive 21</vt:lpstr>
      <vt:lpstr>Diapositive 22</vt:lpstr>
      <vt:lpstr>Diapositive 23</vt:lpstr>
      <vt:lpstr>Diapositive 24</vt:lpstr>
      <vt:lpstr>Diapositive 25</vt:lpstr>
      <vt:lpstr>Diapositive 26</vt:lpstr>
      <vt:lpstr>MR ENTEROGRAPHY FOR CROHN ‘S DISEASE HOW I REPORT ?</vt:lpstr>
      <vt:lpstr>Why Enterography?</vt:lpstr>
      <vt:lpstr>Why  MR-enterography  in CD ?</vt:lpstr>
      <vt:lpstr>Diagnostic accuracy of MR imaging</vt:lpstr>
      <vt:lpstr>Diapositive 31</vt:lpstr>
      <vt:lpstr>Discrepancy between clinical activity and damage progression =&gt; Role of imaging. Almost 1 p/2 need to be operated 10 years after diagnosis</vt:lpstr>
      <vt:lpstr>Long-Term disease course in CD</vt:lpstr>
      <vt:lpstr>Clinical assessment</vt:lpstr>
      <vt:lpstr>Role of Cross-sectional imaging</vt:lpstr>
      <vt:lpstr>Goals of Imaging</vt:lpstr>
      <vt:lpstr>MR Analysis</vt:lpstr>
      <vt:lpstr>Bowel wall thickening</vt:lpstr>
      <vt:lpstr> T 2 signal</vt:lpstr>
      <vt:lpstr>Bowel wall enhancement</vt:lpstr>
      <vt:lpstr>Diapositive 41</vt:lpstr>
      <vt:lpstr>Diapositive 42</vt:lpstr>
      <vt:lpstr>Comb sign</vt:lpstr>
      <vt:lpstr> </vt:lpstr>
      <vt:lpstr>Lymph nodes</vt:lpstr>
      <vt:lpstr>Diapositive 46</vt:lpstr>
      <vt:lpstr> Location and Length of disease</vt:lpstr>
      <vt:lpstr>Diapositive 48</vt:lpstr>
      <vt:lpstr>Diapositive 49</vt:lpstr>
      <vt:lpstr>Complications</vt:lpstr>
      <vt:lpstr>Diapositive 51</vt:lpstr>
      <vt:lpstr>Penetrating form-Fistula</vt:lpstr>
      <vt:lpstr>Fistule iléo-caecale</vt:lpstr>
      <vt:lpstr>Diapositive 54</vt:lpstr>
      <vt:lpstr>Diapositive 55</vt:lpstr>
      <vt:lpstr>Diapositive 56</vt:lpstr>
      <vt:lpstr>Diapositive 57</vt:lpstr>
      <vt:lpstr>Diapositive 58</vt:lpstr>
      <vt:lpstr>Diapositive 59</vt:lpstr>
      <vt:lpstr>Diapositive 60</vt:lpstr>
      <vt:lpstr>Diapositive 61</vt:lpstr>
      <vt:lpstr>Masse inflammatoire-  fistules : iléo-iléale, vésicale</vt:lpstr>
      <vt:lpstr>Diapositive 63</vt:lpstr>
      <vt:lpstr>Abscess = CI to infliximab</vt:lpstr>
      <vt:lpstr>Diapositive 65</vt:lpstr>
      <vt:lpstr>Abcès</vt:lpstr>
      <vt:lpstr>Diapositive 67</vt:lpstr>
      <vt:lpstr>Diapositive 68</vt:lpstr>
      <vt:lpstr>QUESTION: Fibrotic or Inflammatory?</vt:lpstr>
      <vt:lpstr>Stenosis</vt:lpstr>
      <vt:lpstr>Diapositive 71</vt:lpstr>
      <vt:lpstr>Senosis with dilatation</vt:lpstr>
      <vt:lpstr>Stenosis without dilatation </vt:lpstr>
      <vt:lpstr>Activity in CD</vt:lpstr>
      <vt:lpstr>Endoscopic activity assessment</vt:lpstr>
      <vt:lpstr>MRI Scores</vt:lpstr>
      <vt:lpstr>MRI correlates with endoscopy for severity assessment</vt:lpstr>
      <vt:lpstr>Bowel wall enhancement</vt:lpstr>
      <vt:lpstr>Diapositive 79</vt:lpstr>
      <vt:lpstr>Advanced techniques-Diffusion</vt:lpstr>
      <vt:lpstr>Post surgical Recurrence</vt:lpstr>
      <vt:lpstr>Résection iléocæcale avec anastomose iléocolique droite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1</dc:title>
  <dc:creator>utilisateur</dc:creator>
  <cp:lastModifiedBy>HOEFFEL</cp:lastModifiedBy>
  <cp:revision>70</cp:revision>
  <dcterms:modified xsi:type="dcterms:W3CDTF">2016-05-18T20:54:40Z</dcterms:modified>
</cp:coreProperties>
</file>